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67" r:id="rId1"/>
  </p:sldMasterIdLst>
  <p:notesMasterIdLst>
    <p:notesMasterId r:id="rId33"/>
  </p:notesMasterIdLst>
  <p:sldIdLst>
    <p:sldId id="303" r:id="rId2"/>
    <p:sldId id="291" r:id="rId3"/>
    <p:sldId id="304" r:id="rId4"/>
    <p:sldId id="293" r:id="rId5"/>
    <p:sldId id="294" r:id="rId6"/>
    <p:sldId id="295" r:id="rId7"/>
    <p:sldId id="309" r:id="rId8"/>
    <p:sldId id="340" r:id="rId9"/>
    <p:sldId id="337" r:id="rId10"/>
    <p:sldId id="361" r:id="rId11"/>
    <p:sldId id="383" r:id="rId12"/>
    <p:sldId id="373" r:id="rId13"/>
    <p:sldId id="378" r:id="rId14"/>
    <p:sldId id="379" r:id="rId15"/>
    <p:sldId id="374" r:id="rId16"/>
    <p:sldId id="380" r:id="rId17"/>
    <p:sldId id="387" r:id="rId18"/>
    <p:sldId id="381" r:id="rId19"/>
    <p:sldId id="388" r:id="rId20"/>
    <p:sldId id="386" r:id="rId21"/>
    <p:sldId id="389" r:id="rId22"/>
    <p:sldId id="390" r:id="rId23"/>
    <p:sldId id="391" r:id="rId24"/>
    <p:sldId id="392" r:id="rId25"/>
    <p:sldId id="382" r:id="rId26"/>
    <p:sldId id="393" r:id="rId27"/>
    <p:sldId id="394" r:id="rId28"/>
    <p:sldId id="395" r:id="rId29"/>
    <p:sldId id="396" r:id="rId30"/>
    <p:sldId id="397" r:id="rId31"/>
    <p:sldId id="398" r:id="rId32"/>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charset="0"/>
        <a:ea typeface="+mn-ea"/>
        <a:cs typeface="+mn-cs"/>
      </a:defRPr>
    </a:lvl5pPr>
    <a:lvl6pPr marL="2286000" algn="l" defTabSz="914400" rtl="0" eaLnBrk="1" latinLnBrk="0" hangingPunct="1">
      <a:defRPr sz="2400" b="1" kern="1200">
        <a:solidFill>
          <a:schemeClr val="tx1"/>
        </a:solidFill>
        <a:latin typeface="Times New Roman" charset="0"/>
        <a:ea typeface="+mn-ea"/>
        <a:cs typeface="+mn-cs"/>
      </a:defRPr>
    </a:lvl6pPr>
    <a:lvl7pPr marL="2743200" algn="l" defTabSz="914400" rtl="0" eaLnBrk="1" latinLnBrk="0" hangingPunct="1">
      <a:defRPr sz="2400" b="1" kern="1200">
        <a:solidFill>
          <a:schemeClr val="tx1"/>
        </a:solidFill>
        <a:latin typeface="Times New Roman" charset="0"/>
        <a:ea typeface="+mn-ea"/>
        <a:cs typeface="+mn-cs"/>
      </a:defRPr>
    </a:lvl7pPr>
    <a:lvl8pPr marL="3200400" algn="l" defTabSz="914400" rtl="0" eaLnBrk="1" latinLnBrk="0" hangingPunct="1">
      <a:defRPr sz="2400" b="1" kern="1200">
        <a:solidFill>
          <a:schemeClr val="tx1"/>
        </a:solidFill>
        <a:latin typeface="Times New Roman" charset="0"/>
        <a:ea typeface="+mn-ea"/>
        <a:cs typeface="+mn-cs"/>
      </a:defRPr>
    </a:lvl8pPr>
    <a:lvl9pPr marL="3657600" algn="l" defTabSz="914400" rtl="0" eaLnBrk="1" latinLnBrk="0" hangingPunct="1">
      <a:defRPr sz="2400" b="1"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pitchFamily="18"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imes New Roman" pitchFamily="18" charset="0"/>
              </a:defRPr>
            </a:lvl1pPr>
          </a:lstStyle>
          <a:p>
            <a:pPr>
              <a:defRPr/>
            </a:pPr>
            <a:fld id="{F5076971-9499-46D3-B8B4-5C60F022C9A8}" type="datetimeFigureOut">
              <a:rPr lang="en-US"/>
              <a:pPr>
                <a:defRPr/>
              </a:pPr>
              <a:t>23-May-19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pitchFamily="18"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imes New Roman" pitchFamily="18" charset="0"/>
              </a:defRPr>
            </a:lvl1pPr>
          </a:lstStyle>
          <a:p>
            <a:pPr>
              <a:defRPr/>
            </a:pPr>
            <a:fld id="{DF2F1181-7B74-4EEF-A214-9D62BECC8C17}" type="slidenum">
              <a:rPr lang="en-US"/>
              <a:pPr>
                <a:defRPr/>
              </a:pPr>
              <a:t>‹#›</a:t>
            </a:fld>
            <a:endParaRPr lang="en-US" dirty="0"/>
          </a:p>
        </p:txBody>
      </p:sp>
    </p:spTree>
    <p:extLst>
      <p:ext uri="{BB962C8B-B14F-4D97-AF65-F5344CB8AC3E}">
        <p14:creationId xmlns:p14="http://schemas.microsoft.com/office/powerpoint/2010/main" val="26872184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1710378-800B-4F6B-B8ED-53C50B06C741}"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44CC734-99D6-4DE5-B025-86EE7608EF10}"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93EB32F-3F26-4A93-9ACB-AC3B778F7942}"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FA5FE44-FB80-4CB4-B506-968C021928FC}"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1A5914B-8BBF-491A-AE4F-2393B31243C0}"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B9DAF1C-61AA-43C8-9A91-2D510E8B89E3}"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B1475AE4-F8F1-42B7-96FF-6676FC9BD876}"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28B55833-44DF-47D3-868A-B133F65CA783}"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214AE3E1-0128-4364-A3B7-87729945B54D}"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141E5EC-352C-4B2D-B0B2-D71A1D8D4DFB}"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3E870CF-8DC1-4DD1-B70F-923E0ED31E76}"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FA60AB92-93CD-48AE-B6B6-84BABB0EDDD8}"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Special:BookSources/0-8166-4619-8" TargetMode="External"/><Relationship Id="rId2" Type="http://schemas.openxmlformats.org/officeDocument/2006/relationships/hyperlink" Target="http://en.wikipedia.org/wiki/International_Standard_Book_Numb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Gallaudet_University" TargetMode="External"/><Relationship Id="rId2" Type="http://schemas.openxmlformats.org/officeDocument/2006/relationships/hyperlink" Target="http://en.wikipedia.org/wiki/Washington_D.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en.wikipedia.org/wiki/Gallaudet_University" TargetMode="External"/><Relationship Id="rId2" Type="http://schemas.openxmlformats.org/officeDocument/2006/relationships/hyperlink" Target="http://en.wikipedia.org/wiki/Washington_D.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533400" y="685800"/>
            <a:ext cx="7721600" cy="2819400"/>
          </a:xfrm>
        </p:spPr>
        <p:txBody>
          <a:bodyPr/>
          <a:lstStyle/>
          <a:p>
            <a:pPr algn="ctr"/>
            <a:r>
              <a:rPr lang="en-US" sz="5400" b="1" dirty="0" smtClean="0">
                <a:solidFill>
                  <a:schemeClr val="tx2">
                    <a:lumMod val="50000"/>
                  </a:schemeClr>
                </a:solidFill>
                <a:latin typeface="Rockwell Extra Bold" pitchFamily="18" charset="0"/>
              </a:rPr>
              <a:t>Communication</a:t>
            </a:r>
            <a:br>
              <a:rPr lang="en-US" sz="5400" b="1" dirty="0" smtClean="0">
                <a:solidFill>
                  <a:schemeClr val="tx2">
                    <a:lumMod val="50000"/>
                  </a:schemeClr>
                </a:solidFill>
                <a:latin typeface="Rockwell Extra Bold" pitchFamily="18" charset="0"/>
              </a:rPr>
            </a:br>
            <a:r>
              <a:rPr lang="en-US" b="1" dirty="0" smtClean="0">
                <a:solidFill>
                  <a:schemeClr val="tx2">
                    <a:lumMod val="50000"/>
                  </a:schemeClr>
                </a:solidFill>
                <a:latin typeface="Rockwell Extra Bold" pitchFamily="18" charset="0"/>
              </a:rPr>
              <a:t>And</a:t>
            </a:r>
            <a:br>
              <a:rPr lang="en-US" b="1" dirty="0" smtClean="0">
                <a:solidFill>
                  <a:schemeClr val="tx2">
                    <a:lumMod val="50000"/>
                  </a:schemeClr>
                </a:solidFill>
                <a:latin typeface="Rockwell Extra Bold" pitchFamily="18" charset="0"/>
              </a:rPr>
            </a:br>
            <a:r>
              <a:rPr lang="en-US" b="1" dirty="0" smtClean="0">
                <a:solidFill>
                  <a:schemeClr val="tx2">
                    <a:lumMod val="50000"/>
                  </a:schemeClr>
                </a:solidFill>
                <a:latin typeface="Rockwell Extra Bold" pitchFamily="18" charset="0"/>
              </a:rPr>
              <a:t>Sign Language</a:t>
            </a:r>
            <a:endParaRPr lang="en-US" sz="5400" dirty="0" smtClean="0">
              <a:solidFill>
                <a:schemeClr val="tx2">
                  <a:lumMod val="50000"/>
                </a:schemeClr>
              </a:solidFill>
              <a:latin typeface="Rockwell Extra Bol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ubtitle 2"/>
          <p:cNvSpPr>
            <a:spLocks noGrp="1"/>
          </p:cNvSpPr>
          <p:nvPr>
            <p:ph type="subTitle" idx="1"/>
          </p:nvPr>
        </p:nvSpPr>
        <p:spPr>
          <a:xfrm>
            <a:off x="457200" y="2743200"/>
            <a:ext cx="8229600" cy="838200"/>
          </a:xfrm>
        </p:spPr>
        <p:txBody>
          <a:bodyPr/>
          <a:lstStyle/>
          <a:p>
            <a:pPr algn="ctr"/>
            <a:r>
              <a:rPr lang="en-GB" sz="4400" dirty="0" smtClean="0">
                <a:latin typeface="Rockwell Extra Bold" pitchFamily="18" charset="0"/>
              </a:rPr>
              <a:t>Sign Language</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animEffect transition="in" filter="fade">
                                      <p:cBhvr>
                                        <p:cTn id="7" dur="2000"/>
                                        <p:tgtEl>
                                          <p:spTgt spid="6349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algn="just"/>
            <a:r>
              <a:rPr lang="en-US" sz="2800" b="1" dirty="0" smtClean="0"/>
              <a:t>General Info:</a:t>
            </a:r>
          </a:p>
          <a:p>
            <a:pPr algn="just"/>
            <a:r>
              <a:rPr lang="en-US" sz="2800" b="1" dirty="0" smtClean="0">
                <a:solidFill>
                  <a:schemeClr val="tx2"/>
                </a:solidFill>
              </a:rPr>
              <a:t>A </a:t>
            </a:r>
            <a:r>
              <a:rPr lang="en-US" sz="2800" b="1" dirty="0">
                <a:solidFill>
                  <a:schemeClr val="tx2"/>
                </a:solidFill>
              </a:rPr>
              <a:t>system of manual communication used by the </a:t>
            </a:r>
            <a:r>
              <a:rPr lang="en-US" sz="2800" b="1" dirty="0" smtClean="0">
                <a:solidFill>
                  <a:schemeClr val="tx2"/>
                </a:solidFill>
              </a:rPr>
              <a:t>deaf (Hearing Impaired Persons)</a:t>
            </a:r>
            <a:r>
              <a:rPr lang="en-US" sz="2800" dirty="0" smtClean="0"/>
              <a:t>.</a:t>
            </a:r>
            <a:endParaRPr lang="en-US" sz="2800" dirty="0" smtClean="0"/>
          </a:p>
          <a:p>
            <a:pPr algn="just"/>
            <a:r>
              <a:rPr lang="en-US" sz="2800" dirty="0" smtClean="0"/>
              <a:t> </a:t>
            </a:r>
            <a:r>
              <a:rPr lang="en-US" sz="2800" dirty="0"/>
              <a:t>The signs are conventional movements that represent a range of meanings similar to those expressed by </a:t>
            </a:r>
            <a:r>
              <a:rPr lang="en-US" sz="2800" dirty="0" smtClean="0"/>
              <a:t>speech, </a:t>
            </a:r>
            <a:r>
              <a:rPr lang="en-US" sz="2800" dirty="0"/>
              <a:t>and differing widely between communities. </a:t>
            </a:r>
            <a:endParaRPr lang="en-US" sz="2800" dirty="0" smtClean="0"/>
          </a:p>
        </p:txBody>
      </p:sp>
    </p:spTree>
    <p:extLst>
      <p:ext uri="{BB962C8B-B14F-4D97-AF65-F5344CB8AC3E}">
        <p14:creationId xmlns:p14="http://schemas.microsoft.com/office/powerpoint/2010/main" val="1702496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Sign Language:…</a:t>
            </a:r>
            <a:endParaRPr lang="en-US" b="1" dirty="0"/>
          </a:p>
        </p:txBody>
      </p:sp>
      <p:sp>
        <p:nvSpPr>
          <p:cNvPr id="3" name="Content Placeholder 2"/>
          <p:cNvSpPr>
            <a:spLocks noGrp="1"/>
          </p:cNvSpPr>
          <p:nvPr>
            <p:ph idx="1"/>
          </p:nvPr>
        </p:nvSpPr>
        <p:spPr/>
        <p:txBody>
          <a:bodyPr>
            <a:normAutofit lnSpcReduction="10000"/>
          </a:bodyPr>
          <a:lstStyle/>
          <a:p>
            <a:pPr algn="just"/>
            <a:r>
              <a:rPr lang="en-US" sz="2800" dirty="0"/>
              <a:t>Sign languages generally </a:t>
            </a:r>
            <a:r>
              <a:rPr lang="en-US" sz="2800" b="1" dirty="0">
                <a:solidFill>
                  <a:schemeClr val="tx2"/>
                </a:solidFill>
              </a:rPr>
              <a:t>do not have any </a:t>
            </a:r>
            <a:r>
              <a:rPr lang="en-US" sz="2800" b="1" dirty="0" smtClean="0">
                <a:solidFill>
                  <a:schemeClr val="tx2"/>
                </a:solidFill>
              </a:rPr>
              <a:t>direct relation </a:t>
            </a:r>
            <a:r>
              <a:rPr lang="en-US" sz="2800" b="1" dirty="0">
                <a:solidFill>
                  <a:schemeClr val="tx2"/>
                </a:solidFill>
              </a:rPr>
              <a:t>to the spoken languages of the lands </a:t>
            </a:r>
            <a:r>
              <a:rPr lang="en-US" sz="2800" dirty="0"/>
              <a:t>in which they arise</a:t>
            </a:r>
            <a:r>
              <a:rPr lang="en-US" sz="2800" dirty="0" smtClean="0"/>
              <a:t>.</a:t>
            </a:r>
          </a:p>
          <a:p>
            <a:pPr algn="just"/>
            <a:r>
              <a:rPr lang="en-US" sz="2800" dirty="0" smtClean="0"/>
              <a:t>The correlation </a:t>
            </a:r>
            <a:r>
              <a:rPr lang="en-US" sz="2800" dirty="0"/>
              <a:t>between </a:t>
            </a:r>
            <a:r>
              <a:rPr lang="en-US" sz="2800" b="1" dirty="0">
                <a:solidFill>
                  <a:schemeClr val="tx2"/>
                </a:solidFill>
              </a:rPr>
              <a:t>sign and spoken languages </a:t>
            </a:r>
            <a:r>
              <a:rPr lang="en-US" sz="2800" b="1" dirty="0">
                <a:solidFill>
                  <a:srgbClr val="7030A0"/>
                </a:solidFill>
              </a:rPr>
              <a:t>is complex and varies depending on the country more than the spoken language. </a:t>
            </a:r>
            <a:endParaRPr lang="en-US" sz="2800" b="1" dirty="0" smtClean="0">
              <a:solidFill>
                <a:srgbClr val="7030A0"/>
              </a:solidFill>
            </a:endParaRPr>
          </a:p>
          <a:p>
            <a:pPr algn="just"/>
            <a:r>
              <a:rPr lang="en-US" sz="2800" dirty="0"/>
              <a:t>Sign Language sometimes </a:t>
            </a:r>
            <a:r>
              <a:rPr lang="en-US" sz="2800" b="1" dirty="0">
                <a:solidFill>
                  <a:schemeClr val="tx2"/>
                </a:solidFill>
              </a:rPr>
              <a:t>borrows elements from spoken languages</a:t>
            </a:r>
            <a:r>
              <a:rPr lang="en-US" sz="2800" dirty="0"/>
              <a:t>, just as all languages borrow from other languages that they are in contact with.</a:t>
            </a:r>
          </a:p>
          <a:p>
            <a:pPr algn="just"/>
            <a:endParaRPr lang="en-US" dirty="0"/>
          </a:p>
        </p:txBody>
      </p:sp>
    </p:spTree>
    <p:extLst>
      <p:ext uri="{BB962C8B-B14F-4D97-AF65-F5344CB8AC3E}">
        <p14:creationId xmlns:p14="http://schemas.microsoft.com/office/powerpoint/2010/main" val="3914731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b="1" dirty="0">
                <a:solidFill>
                  <a:schemeClr val="tx2"/>
                </a:solidFill>
              </a:rPr>
              <a:t>Sign Languages, like all natural languages, are developed by the people who use </a:t>
            </a:r>
            <a:r>
              <a:rPr lang="en-US" sz="2800" b="1" dirty="0" smtClean="0">
                <a:solidFill>
                  <a:schemeClr val="tx2"/>
                </a:solidFill>
              </a:rPr>
              <a:t>them</a:t>
            </a:r>
            <a:r>
              <a:rPr lang="en-US" sz="2800" dirty="0" smtClean="0"/>
              <a:t>. </a:t>
            </a:r>
          </a:p>
          <a:p>
            <a:pPr algn="just"/>
            <a:r>
              <a:rPr lang="en-US" sz="2800" dirty="0" smtClean="0"/>
              <a:t>The majorities of </a:t>
            </a:r>
            <a:r>
              <a:rPr lang="en-US" sz="2800" b="1" dirty="0" smtClean="0">
                <a:solidFill>
                  <a:schemeClr val="tx2"/>
                </a:solidFill>
              </a:rPr>
              <a:t>Deaf people (90%) are born to hearing parents </a:t>
            </a:r>
            <a:r>
              <a:rPr lang="en-US" sz="2800" dirty="0" smtClean="0"/>
              <a:t>and therefore </a:t>
            </a:r>
            <a:r>
              <a:rPr lang="en-US" sz="2800" b="1" dirty="0" smtClean="0">
                <a:solidFill>
                  <a:schemeClr val="tx2"/>
                </a:solidFill>
              </a:rPr>
              <a:t>do not acquire Sign Language as a mother tongue. </a:t>
            </a:r>
          </a:p>
          <a:p>
            <a:pPr algn="just"/>
            <a:r>
              <a:rPr lang="en-US" sz="2800" dirty="0" smtClean="0"/>
              <a:t>They </a:t>
            </a:r>
            <a:r>
              <a:rPr lang="en-US" sz="2800" b="1" dirty="0">
                <a:solidFill>
                  <a:schemeClr val="tx2"/>
                </a:solidFill>
              </a:rPr>
              <a:t>acquire Sign Language </a:t>
            </a:r>
            <a:r>
              <a:rPr lang="en-US" sz="2800" dirty="0"/>
              <a:t>at school from peers. </a:t>
            </a:r>
            <a:endParaRPr lang="en-US" sz="2800" dirty="0" smtClean="0"/>
          </a:p>
        </p:txBody>
      </p:sp>
    </p:spTree>
    <p:extLst>
      <p:ext uri="{BB962C8B-B14F-4D97-AF65-F5344CB8AC3E}">
        <p14:creationId xmlns:p14="http://schemas.microsoft.com/office/powerpoint/2010/main" val="35166523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3" name="Content Placeholder 2"/>
          <p:cNvSpPr>
            <a:spLocks noGrp="1"/>
          </p:cNvSpPr>
          <p:nvPr>
            <p:ph idx="1"/>
          </p:nvPr>
        </p:nvSpPr>
        <p:spPr>
          <a:xfrm>
            <a:off x="457200" y="1885950"/>
            <a:ext cx="8178800" cy="4667250"/>
          </a:xfrm>
        </p:spPr>
        <p:txBody>
          <a:bodyPr>
            <a:normAutofit/>
          </a:bodyPr>
          <a:lstStyle/>
          <a:p>
            <a:pPr algn="just"/>
            <a:r>
              <a:rPr lang="en-US" sz="2800" dirty="0" smtClean="0"/>
              <a:t>Groups </a:t>
            </a:r>
            <a:r>
              <a:rPr lang="en-US" sz="2800" dirty="0"/>
              <a:t>of </a:t>
            </a:r>
            <a:r>
              <a:rPr lang="en-US" sz="2800" b="1" dirty="0">
                <a:solidFill>
                  <a:schemeClr val="tx2"/>
                </a:solidFill>
              </a:rPr>
              <a:t>deaf people </a:t>
            </a:r>
            <a:r>
              <a:rPr lang="en-US" sz="2800" dirty="0"/>
              <a:t>have </a:t>
            </a:r>
            <a:r>
              <a:rPr lang="en-US" sz="2800" b="1" dirty="0">
                <a:solidFill>
                  <a:schemeClr val="tx2"/>
                </a:solidFill>
              </a:rPr>
              <a:t>used sign languages throughout history.</a:t>
            </a:r>
            <a:r>
              <a:rPr lang="en-US" sz="2800" dirty="0"/>
              <a:t> </a:t>
            </a:r>
            <a:endParaRPr lang="en-US" sz="2800" dirty="0" smtClean="0"/>
          </a:p>
          <a:p>
            <a:pPr algn="just"/>
            <a:r>
              <a:rPr lang="en-US" sz="2800" dirty="0" smtClean="0"/>
              <a:t>As Sign Language has been an essential aspect of communication throughout human history. </a:t>
            </a:r>
          </a:p>
          <a:p>
            <a:pPr algn="just"/>
            <a:r>
              <a:rPr lang="en-US" sz="2800" b="1" dirty="0" smtClean="0">
                <a:solidFill>
                  <a:srgbClr val="7030A0"/>
                </a:solidFill>
              </a:rPr>
              <a:t>Since the beginning of human communication, sign language has changed and grown into the system that people see today.</a:t>
            </a:r>
            <a:endParaRPr lang="en-US" sz="2800" b="1" dirty="0">
              <a:solidFill>
                <a:srgbClr val="7030A0"/>
              </a:solidFill>
            </a:endParaRPr>
          </a:p>
        </p:txBody>
      </p:sp>
    </p:spTree>
    <p:extLst>
      <p:ext uri="{BB962C8B-B14F-4D97-AF65-F5344CB8AC3E}">
        <p14:creationId xmlns:p14="http://schemas.microsoft.com/office/powerpoint/2010/main" val="32677491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a:xfrm>
            <a:off x="457200" y="1295400"/>
            <a:ext cx="8178800" cy="5029200"/>
          </a:xfrm>
        </p:spPr>
        <p:txBody>
          <a:bodyPr>
            <a:normAutofit fontScale="92500" lnSpcReduction="20000"/>
          </a:bodyPr>
          <a:lstStyle/>
          <a:p>
            <a:pPr algn="just"/>
            <a:r>
              <a:rPr lang="en-US" sz="2800" dirty="0"/>
              <a:t>Early in human history, humans used simple sign language to express basic ideas. </a:t>
            </a:r>
          </a:p>
          <a:p>
            <a:pPr algn="just"/>
            <a:r>
              <a:rPr lang="en-US" sz="2800" dirty="0"/>
              <a:t>When people were found to be deaf </a:t>
            </a:r>
            <a:r>
              <a:rPr lang="en-US" sz="2800" b="1" dirty="0">
                <a:solidFill>
                  <a:srgbClr val="7030A0"/>
                </a:solidFill>
              </a:rPr>
              <a:t>in ancient times</a:t>
            </a:r>
            <a:r>
              <a:rPr lang="en-US" sz="2800" dirty="0"/>
              <a:t>, they were often </a:t>
            </a:r>
            <a:r>
              <a:rPr lang="en-US" sz="2800" b="1" dirty="0" smtClean="0">
                <a:solidFill>
                  <a:srgbClr val="7030A0"/>
                </a:solidFill>
              </a:rPr>
              <a:t>mistreated</a:t>
            </a:r>
            <a:r>
              <a:rPr lang="en-US" sz="2800" dirty="0"/>
              <a:t>; therefore, </a:t>
            </a:r>
            <a:r>
              <a:rPr lang="en-US" sz="2800" b="1" dirty="0">
                <a:solidFill>
                  <a:schemeClr val="tx2"/>
                </a:solidFill>
              </a:rPr>
              <a:t>deaf people were not given the chance to work on creating a language</a:t>
            </a:r>
            <a:r>
              <a:rPr lang="en-US" sz="2800" dirty="0"/>
              <a:t>. </a:t>
            </a:r>
          </a:p>
          <a:p>
            <a:pPr algn="just"/>
            <a:r>
              <a:rPr lang="en-US" sz="2800" dirty="0" smtClean="0"/>
              <a:t>One </a:t>
            </a:r>
            <a:r>
              <a:rPr lang="en-US" sz="2800" dirty="0"/>
              <a:t>of the earliest written records of a sign language is from the </a:t>
            </a:r>
            <a:r>
              <a:rPr lang="en-US" sz="2800" b="1" dirty="0" smtClean="0">
                <a:solidFill>
                  <a:schemeClr val="tx2"/>
                </a:solidFill>
              </a:rPr>
              <a:t>Fifth Century </a:t>
            </a:r>
            <a:r>
              <a:rPr lang="en-US" sz="2800" dirty="0" smtClean="0"/>
              <a:t>BC</a:t>
            </a:r>
            <a:r>
              <a:rPr lang="en-US" sz="3000" dirty="0" smtClean="0"/>
              <a:t>, </a:t>
            </a:r>
            <a:endParaRPr lang="en-US" sz="2800" dirty="0" smtClean="0"/>
          </a:p>
          <a:p>
            <a:pPr algn="just"/>
            <a:r>
              <a:rPr lang="en-US" sz="2800" b="1" dirty="0" smtClean="0">
                <a:solidFill>
                  <a:srgbClr val="00B050"/>
                </a:solidFill>
              </a:rPr>
              <a:t>It was said, "If </a:t>
            </a:r>
            <a:r>
              <a:rPr lang="en-US" sz="2800" b="1" dirty="0">
                <a:solidFill>
                  <a:srgbClr val="00B050"/>
                </a:solidFill>
              </a:rPr>
              <a:t>we </a:t>
            </a:r>
            <a:r>
              <a:rPr lang="en-US" sz="2800" b="1" dirty="0" smtClean="0">
                <a:solidFill>
                  <a:srgbClr val="00B050"/>
                </a:solidFill>
              </a:rPr>
              <a:t>had not </a:t>
            </a:r>
            <a:r>
              <a:rPr lang="en-US" sz="2800" b="1" dirty="0">
                <a:solidFill>
                  <a:srgbClr val="00B050"/>
                </a:solidFill>
              </a:rPr>
              <a:t>a voice or a tongue, and wanted to express things to one another, wouldn't we try to make signs by moving our hands, head, and the rest of our body, just as dumb people do at present</a:t>
            </a:r>
            <a:r>
              <a:rPr lang="en-US" sz="2800" b="1" dirty="0" smtClean="0">
                <a:solidFill>
                  <a:srgbClr val="00B050"/>
                </a:solidFill>
              </a:rPr>
              <a:t>?“</a:t>
            </a:r>
            <a:endParaRPr lang="en-US" sz="2800" b="1" baseline="30000" dirty="0">
              <a:solidFill>
                <a:srgbClr val="00B050"/>
              </a:solidFill>
            </a:endParaRPr>
          </a:p>
          <a:p>
            <a:pPr algn="just"/>
            <a:r>
              <a:rPr lang="en-US" sz="2000" dirty="0"/>
              <a:t>Bauman, Dirksen (2008). </a:t>
            </a:r>
            <a:r>
              <a:rPr lang="en-US" sz="2000" i="1" dirty="0"/>
              <a:t>Open your eyes: Deaf studies talking</a:t>
            </a:r>
            <a:r>
              <a:rPr lang="en-US" sz="2000" dirty="0"/>
              <a:t>. University of Minnesota Press. </a:t>
            </a:r>
            <a:r>
              <a:rPr lang="en-US" sz="2000" dirty="0">
                <a:hlinkClick r:id="rId2" tooltip="International Standard Book Number"/>
              </a:rPr>
              <a:t>ISBN</a:t>
            </a:r>
            <a:r>
              <a:rPr lang="en-US" sz="2000" dirty="0"/>
              <a:t> </a:t>
            </a:r>
            <a:r>
              <a:rPr lang="en-US" sz="2000" dirty="0">
                <a:hlinkClick r:id="rId3" tooltip="Special:BookSources/0-8166-4619-8"/>
              </a:rPr>
              <a:t>0-8166-4619-8</a:t>
            </a:r>
            <a:r>
              <a:rPr lang="en-US" sz="2000" dirty="0"/>
              <a:t>.</a:t>
            </a:r>
          </a:p>
        </p:txBody>
      </p:sp>
    </p:spTree>
    <p:extLst>
      <p:ext uri="{BB962C8B-B14F-4D97-AF65-F5344CB8AC3E}">
        <p14:creationId xmlns:p14="http://schemas.microsoft.com/office/powerpoint/2010/main" val="214338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178800" cy="6096000"/>
          </a:xfrm>
        </p:spPr>
        <p:txBody>
          <a:bodyPr>
            <a:noAutofit/>
          </a:bodyPr>
          <a:lstStyle/>
          <a:p>
            <a:pPr algn="just"/>
            <a:endParaRPr lang="en-US" b="1" dirty="0" smtClean="0"/>
          </a:p>
          <a:p>
            <a:pPr algn="just"/>
            <a:r>
              <a:rPr lang="en-US" b="1" dirty="0" smtClean="0"/>
              <a:t>In 1500's </a:t>
            </a:r>
            <a:r>
              <a:rPr lang="en-US" b="1" dirty="0"/>
              <a:t>Deaf Education </a:t>
            </a:r>
            <a:r>
              <a:rPr lang="en-US" b="1" dirty="0" smtClean="0"/>
              <a:t>Develops:</a:t>
            </a:r>
            <a:r>
              <a:rPr lang="en-US" dirty="0" smtClean="0"/>
              <a:t> </a:t>
            </a:r>
          </a:p>
          <a:p>
            <a:pPr algn="just"/>
            <a:r>
              <a:rPr lang="en-US" dirty="0" smtClean="0"/>
              <a:t>In 1500, </a:t>
            </a:r>
            <a:r>
              <a:rPr lang="en-US" dirty="0" smtClean="0"/>
              <a:t>one of the physician from Italy</a:t>
            </a:r>
            <a:r>
              <a:rPr lang="en-US" dirty="0"/>
              <a:t>, attempts to teach his deaf son using a code of symbols</a:t>
            </a:r>
            <a:r>
              <a:rPr lang="en-US" dirty="0" smtClean="0"/>
              <a:t>.</a:t>
            </a:r>
          </a:p>
          <a:p>
            <a:pPr algn="just"/>
            <a:r>
              <a:rPr lang="en-US" dirty="0" smtClean="0"/>
              <a:t>And He successfully </a:t>
            </a:r>
            <a:r>
              <a:rPr lang="en-US" dirty="0"/>
              <a:t>teaches speech to people deaf since birth. </a:t>
            </a:r>
            <a:r>
              <a:rPr lang="en-US" dirty="0" smtClean="0"/>
              <a:t>Even they created </a:t>
            </a:r>
            <a:r>
              <a:rPr lang="en-US" dirty="0"/>
              <a:t>his own form of sign language to bypass his "vow of silence". </a:t>
            </a:r>
            <a:endParaRPr lang="en-US" dirty="0" smtClean="0"/>
          </a:p>
          <a:p>
            <a:pPr algn="just"/>
            <a:r>
              <a:rPr lang="en-US" dirty="0" smtClean="0"/>
              <a:t>This </a:t>
            </a:r>
            <a:r>
              <a:rPr lang="en-US" dirty="0"/>
              <a:t>form of sign language may have been then taught to deaf children later on. </a:t>
            </a:r>
            <a:endParaRPr lang="en-US" dirty="0" smtClean="0"/>
          </a:p>
        </p:txBody>
      </p:sp>
    </p:spTree>
    <p:extLst>
      <p:ext uri="{BB962C8B-B14F-4D97-AF65-F5344CB8AC3E}">
        <p14:creationId xmlns:p14="http://schemas.microsoft.com/office/powerpoint/2010/main" val="2927926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a:bodyPr>
          <a:lstStyle/>
          <a:p>
            <a:pPr algn="just"/>
            <a:r>
              <a:rPr lang="en-US" sz="3200" b="1" dirty="0"/>
              <a:t>In 1620</a:t>
            </a:r>
            <a:r>
              <a:rPr lang="en-US" sz="3200" dirty="0"/>
              <a:t>, Juan Pablo </a:t>
            </a:r>
            <a:r>
              <a:rPr lang="en-US" sz="3200" dirty="0" smtClean="0"/>
              <a:t>wrote </a:t>
            </a:r>
            <a:r>
              <a:rPr lang="en-US" sz="3200" dirty="0"/>
              <a:t>a </a:t>
            </a:r>
            <a:r>
              <a:rPr lang="en-US" sz="3200" b="1" dirty="0">
                <a:solidFill>
                  <a:srgbClr val="00B050"/>
                </a:solidFill>
              </a:rPr>
              <a:t>sign language dictionary </a:t>
            </a:r>
            <a:r>
              <a:rPr lang="en-US" sz="3200" dirty="0"/>
              <a:t>that outlined how to learn sign language and contained the first sign language alphabet. </a:t>
            </a:r>
            <a:endParaRPr lang="en-US" sz="3200" b="1" dirty="0">
              <a:solidFill>
                <a:schemeClr val="tx2"/>
              </a:solidFill>
            </a:endParaRPr>
          </a:p>
        </p:txBody>
      </p:sp>
    </p:spTree>
    <p:extLst>
      <p:ext uri="{BB962C8B-B14F-4D97-AF65-F5344CB8AC3E}">
        <p14:creationId xmlns:p14="http://schemas.microsoft.com/office/powerpoint/2010/main" val="1332633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178800" cy="6248400"/>
          </a:xfrm>
        </p:spPr>
        <p:txBody>
          <a:bodyPr>
            <a:noAutofit/>
          </a:bodyPr>
          <a:lstStyle/>
          <a:p>
            <a:pPr algn="just"/>
            <a:r>
              <a:rPr lang="en-US" b="1" dirty="0" smtClean="0"/>
              <a:t>1760 French </a:t>
            </a:r>
            <a:r>
              <a:rPr lang="en-US" b="1" dirty="0"/>
              <a:t>Sign </a:t>
            </a:r>
            <a:r>
              <a:rPr lang="en-US" b="1" dirty="0" smtClean="0"/>
              <a:t>Language Established: </a:t>
            </a:r>
            <a:endParaRPr lang="en-US" b="1" dirty="0"/>
          </a:p>
          <a:p>
            <a:pPr algn="just"/>
            <a:r>
              <a:rPr lang="en-US" dirty="0"/>
              <a:t>In France, the first sign languages developed in the 18th century. </a:t>
            </a:r>
            <a:endParaRPr lang="en-US" dirty="0" smtClean="0"/>
          </a:p>
          <a:p>
            <a:pPr algn="just"/>
            <a:r>
              <a:rPr lang="en-US" b="1" dirty="0" smtClean="0">
                <a:solidFill>
                  <a:schemeClr val="tx2"/>
                </a:solidFill>
              </a:rPr>
              <a:t>Charles </a:t>
            </a:r>
            <a:r>
              <a:rPr lang="en-US" b="1" dirty="0">
                <a:solidFill>
                  <a:schemeClr val="tx2"/>
                </a:solidFill>
              </a:rPr>
              <a:t>Michel </a:t>
            </a:r>
            <a:r>
              <a:rPr lang="en-US" b="1" dirty="0" smtClean="0">
                <a:solidFill>
                  <a:schemeClr val="tx2"/>
                </a:solidFill>
              </a:rPr>
              <a:t>De</a:t>
            </a:r>
            <a:r>
              <a:rPr lang="en-US" dirty="0" smtClean="0"/>
              <a:t>, </a:t>
            </a:r>
            <a:r>
              <a:rPr lang="en-US" dirty="0"/>
              <a:t>a French priest, was </a:t>
            </a:r>
            <a:r>
              <a:rPr lang="en-US" dirty="0" smtClean="0"/>
              <a:t>considered </a:t>
            </a:r>
            <a:r>
              <a:rPr lang="en-US" dirty="0"/>
              <a:t>the </a:t>
            </a:r>
            <a:r>
              <a:rPr lang="en-US" b="1" dirty="0">
                <a:solidFill>
                  <a:schemeClr val="tx2"/>
                </a:solidFill>
              </a:rPr>
              <a:t>"Father of Sign Language and Deaf Education" because he established the first free public school for the deaf in </a:t>
            </a:r>
            <a:r>
              <a:rPr lang="en-US" b="1" dirty="0" smtClean="0">
                <a:solidFill>
                  <a:schemeClr val="tx2"/>
                </a:solidFill>
              </a:rPr>
              <a:t>Paris, in 1760.</a:t>
            </a:r>
            <a:r>
              <a:rPr lang="en-US" b="1" dirty="0">
                <a:solidFill>
                  <a:schemeClr val="tx2"/>
                </a:solidFill>
              </a:rPr>
              <a:t> </a:t>
            </a:r>
            <a:endParaRPr lang="en-US" b="1" dirty="0" smtClean="0">
              <a:solidFill>
                <a:schemeClr val="tx2"/>
              </a:solidFill>
            </a:endParaRPr>
          </a:p>
          <a:p>
            <a:pPr algn="just"/>
            <a:r>
              <a:rPr lang="en-US" dirty="0" smtClean="0"/>
              <a:t>His lessons </a:t>
            </a:r>
            <a:r>
              <a:rPr lang="en-US" dirty="0"/>
              <a:t>were based upon his observations of deaf people signing with hands in the streets of Paris</a:t>
            </a:r>
            <a:endParaRPr lang="en-US" dirty="0" smtClean="0"/>
          </a:p>
          <a:p>
            <a:pPr algn="just"/>
            <a:r>
              <a:rPr lang="en-US" dirty="0" smtClean="0"/>
              <a:t>One </a:t>
            </a:r>
            <a:r>
              <a:rPr lang="en-US" dirty="0"/>
              <a:t>day he viewed </a:t>
            </a:r>
            <a:r>
              <a:rPr lang="en-US" b="1" dirty="0">
                <a:solidFill>
                  <a:schemeClr val="tx2"/>
                </a:solidFill>
              </a:rPr>
              <a:t>two deaf sisters </a:t>
            </a:r>
            <a:r>
              <a:rPr lang="en-US" dirty="0"/>
              <a:t>communicating with each other in sign language, and realized the deaf could be educated by sign language. </a:t>
            </a:r>
            <a:endParaRPr lang="en-US" b="1" dirty="0">
              <a:solidFill>
                <a:schemeClr val="tx2"/>
              </a:solidFill>
            </a:endParaRPr>
          </a:p>
          <a:p>
            <a:pPr algn="just"/>
            <a:endParaRPr lang="en-US" sz="1800" b="1" dirty="0" smtClean="0"/>
          </a:p>
        </p:txBody>
      </p:sp>
    </p:spTree>
    <p:extLst>
      <p:ext uri="{BB962C8B-B14F-4D97-AF65-F5344CB8AC3E}">
        <p14:creationId xmlns:p14="http://schemas.microsoft.com/office/powerpoint/2010/main" val="1490295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algn="just"/>
            <a:r>
              <a:rPr lang="en-US" sz="2800" b="1" dirty="0"/>
              <a:t>At the same </a:t>
            </a:r>
            <a:r>
              <a:rPr lang="en-US" sz="2800" b="1" dirty="0" smtClean="0"/>
              <a:t>time (i.e.1760)</a:t>
            </a:r>
            <a:r>
              <a:rPr lang="en-US" sz="2800" dirty="0" smtClean="0"/>
              <a:t>, </a:t>
            </a:r>
            <a:r>
              <a:rPr lang="en-US" sz="2800" b="1" dirty="0">
                <a:solidFill>
                  <a:schemeClr val="tx2"/>
                </a:solidFill>
              </a:rPr>
              <a:t>oral educators make </a:t>
            </a:r>
            <a:r>
              <a:rPr lang="en-US" sz="2800" b="1" dirty="0" smtClean="0">
                <a:solidFill>
                  <a:schemeClr val="tx2"/>
                </a:solidFill>
              </a:rPr>
              <a:t>walks / march in </a:t>
            </a:r>
            <a:r>
              <a:rPr lang="en-US" sz="2800" b="1" dirty="0">
                <a:solidFill>
                  <a:schemeClr val="tx2"/>
                </a:solidFill>
              </a:rPr>
              <a:t>Spain, Germany, France, Holland and England. </a:t>
            </a:r>
            <a:endParaRPr lang="en-US" sz="2800" b="1" dirty="0" smtClean="0">
              <a:solidFill>
                <a:schemeClr val="tx2"/>
              </a:solidFill>
            </a:endParaRPr>
          </a:p>
          <a:p>
            <a:pPr algn="just"/>
            <a:endParaRPr lang="en-US" sz="2800" dirty="0"/>
          </a:p>
          <a:p>
            <a:pPr algn="just"/>
            <a:r>
              <a:rPr lang="en-US" sz="2800" b="1" dirty="0" smtClean="0"/>
              <a:t>In 1788: </a:t>
            </a:r>
            <a:r>
              <a:rPr lang="en-US" sz="2800" b="1" dirty="0" smtClean="0">
                <a:solidFill>
                  <a:schemeClr val="tx2"/>
                </a:solidFill>
              </a:rPr>
              <a:t>Charles </a:t>
            </a:r>
            <a:r>
              <a:rPr lang="en-US" sz="2800" b="1" dirty="0">
                <a:solidFill>
                  <a:schemeClr val="tx2"/>
                </a:solidFill>
              </a:rPr>
              <a:t>Michel </a:t>
            </a:r>
            <a:r>
              <a:rPr lang="en-US" sz="2800" b="1" dirty="0" smtClean="0">
                <a:solidFill>
                  <a:schemeClr val="tx2"/>
                </a:solidFill>
              </a:rPr>
              <a:t>publishes </a:t>
            </a:r>
            <a:r>
              <a:rPr lang="en-US" sz="2800" b="1" dirty="0">
                <a:solidFill>
                  <a:schemeClr val="tx2"/>
                </a:solidFill>
              </a:rPr>
              <a:t>a dictionary of French </a:t>
            </a:r>
            <a:r>
              <a:rPr lang="en-US" sz="2800" b="1" dirty="0" smtClean="0">
                <a:solidFill>
                  <a:schemeClr val="tx2"/>
                </a:solidFill>
              </a:rPr>
              <a:t>Sign Language.</a:t>
            </a:r>
            <a:endParaRPr lang="en-US" sz="2800" b="1" dirty="0">
              <a:solidFill>
                <a:schemeClr val="tx2"/>
              </a:solidFill>
            </a:endParaRPr>
          </a:p>
        </p:txBody>
      </p:sp>
    </p:spTree>
    <p:extLst>
      <p:ext uri="{BB962C8B-B14F-4D97-AF65-F5344CB8AC3E}">
        <p14:creationId xmlns:p14="http://schemas.microsoft.com/office/powerpoint/2010/main" val="3519296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990600" y="1600200"/>
            <a:ext cx="7162800" cy="4495800"/>
          </a:xfrm>
        </p:spPr>
        <p:txBody>
          <a:bodyPr/>
          <a:lstStyle/>
          <a:p>
            <a:pPr algn="just"/>
            <a:r>
              <a:rPr lang="en-US" dirty="0" smtClean="0"/>
              <a:t>Communication is a </a:t>
            </a:r>
            <a:r>
              <a:rPr lang="en-US" b="1" dirty="0" smtClean="0">
                <a:solidFill>
                  <a:srgbClr val="FF0000"/>
                </a:solidFill>
              </a:rPr>
              <a:t>process of exchanging information, ideas, thoughts, feelings and emotions through speech, signals, writing, or behavior</a:t>
            </a:r>
            <a:r>
              <a:rPr lang="en-US" dirty="0" smtClean="0"/>
              <a:t>. </a:t>
            </a:r>
          </a:p>
          <a:p>
            <a:pPr algn="just"/>
            <a:r>
              <a:rPr lang="en-US" b="1" dirty="0" smtClean="0">
                <a:solidFill>
                  <a:srgbClr val="7030A0"/>
                </a:solidFill>
              </a:rPr>
              <a:t>In communication process</a:t>
            </a:r>
            <a:r>
              <a:rPr lang="en-US" dirty="0" smtClean="0"/>
              <a:t>, </a:t>
            </a:r>
            <a:r>
              <a:rPr lang="en-US" b="1" dirty="0" smtClean="0">
                <a:solidFill>
                  <a:schemeClr val="tx2"/>
                </a:solidFill>
              </a:rPr>
              <a:t>a sender send a message by using a medium/channel while the receiver receive the message / information.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20000"/>
          </a:bodyPr>
          <a:lstStyle/>
          <a:p>
            <a:pPr algn="just"/>
            <a:r>
              <a:rPr lang="en-US" b="1" dirty="0"/>
              <a:t>American Sign </a:t>
            </a:r>
            <a:r>
              <a:rPr lang="en-US" b="1" dirty="0" smtClean="0"/>
              <a:t>Language:</a:t>
            </a:r>
            <a:endParaRPr lang="en-US" b="1" dirty="0"/>
          </a:p>
          <a:p>
            <a:pPr algn="just"/>
            <a:r>
              <a:rPr lang="en-US" dirty="0"/>
              <a:t>American Sign Language, or ASL became prominent in the </a:t>
            </a:r>
            <a:r>
              <a:rPr lang="en-US" dirty="0" smtClean="0"/>
              <a:t>1800's, by Thomas </a:t>
            </a:r>
            <a:r>
              <a:rPr lang="en-US" dirty="0"/>
              <a:t>Hopkins Gallaudet. </a:t>
            </a:r>
          </a:p>
          <a:p>
            <a:pPr algn="just"/>
            <a:r>
              <a:rPr lang="en-US" dirty="0" smtClean="0"/>
              <a:t>He </a:t>
            </a:r>
            <a:r>
              <a:rPr lang="en-US" dirty="0"/>
              <a:t>wanted to help </a:t>
            </a:r>
            <a:r>
              <a:rPr lang="en-US" b="1" dirty="0" smtClean="0">
                <a:solidFill>
                  <a:schemeClr val="tx2"/>
                </a:solidFill>
              </a:rPr>
              <a:t>his </a:t>
            </a:r>
            <a:r>
              <a:rPr lang="en-US" b="1" dirty="0">
                <a:solidFill>
                  <a:schemeClr val="tx2"/>
                </a:solidFill>
              </a:rPr>
              <a:t>neighbor's deaf daughter</a:t>
            </a:r>
            <a:r>
              <a:rPr lang="en-US" dirty="0"/>
              <a:t>, </a:t>
            </a:r>
            <a:endParaRPr lang="en-US" dirty="0" smtClean="0"/>
          </a:p>
          <a:p>
            <a:pPr algn="just"/>
            <a:r>
              <a:rPr lang="en-US" dirty="0" smtClean="0"/>
              <a:t>So </a:t>
            </a:r>
            <a:r>
              <a:rPr lang="en-US" dirty="0"/>
              <a:t>he travelled to Europe to study how to communicate with deaf people</a:t>
            </a:r>
            <a:r>
              <a:rPr lang="en-US" dirty="0" smtClean="0"/>
              <a:t>. where he met with a deaf instructors of sign language, and the two of them returned to America to found the first school for the deaf. </a:t>
            </a:r>
          </a:p>
          <a:p>
            <a:pPr algn="just"/>
            <a:r>
              <a:rPr lang="en-US" dirty="0" smtClean="0"/>
              <a:t>From </a:t>
            </a:r>
            <a:r>
              <a:rPr lang="en-US" dirty="0"/>
              <a:t>there they began to teach deaf Americans how to learn sign language and began establishing a unique sign language in the United States. </a:t>
            </a:r>
            <a:endParaRPr lang="en-US" dirty="0" smtClean="0"/>
          </a:p>
          <a:p>
            <a:pPr algn="just"/>
            <a:r>
              <a:rPr lang="en-US" b="1" dirty="0" smtClean="0"/>
              <a:t>In </a:t>
            </a:r>
            <a:r>
              <a:rPr lang="en-US" b="1" dirty="0"/>
              <a:t>1817</a:t>
            </a:r>
            <a:r>
              <a:rPr lang="en-US" dirty="0"/>
              <a:t>, </a:t>
            </a:r>
            <a:r>
              <a:rPr lang="en-US" dirty="0" err="1"/>
              <a:t>Clerc</a:t>
            </a:r>
            <a:r>
              <a:rPr lang="en-US" dirty="0"/>
              <a:t> and Gallaudet founded the </a:t>
            </a:r>
            <a:r>
              <a:rPr lang="en-US" b="1" dirty="0">
                <a:solidFill>
                  <a:schemeClr val="tx2"/>
                </a:solidFill>
              </a:rPr>
              <a:t>American Asylum for the Deaf and Dumb </a:t>
            </a:r>
            <a:r>
              <a:rPr lang="en-US" dirty="0"/>
              <a:t>(now the American School for the Deaf). </a:t>
            </a:r>
            <a:endParaRPr lang="en-US" dirty="0" smtClean="0"/>
          </a:p>
          <a:p>
            <a:pPr algn="just"/>
            <a:r>
              <a:rPr lang="en-US" b="1" dirty="0" smtClean="0">
                <a:solidFill>
                  <a:schemeClr val="tx2"/>
                </a:solidFill>
              </a:rPr>
              <a:t>In </a:t>
            </a:r>
            <a:r>
              <a:rPr lang="en-US" b="1" dirty="0">
                <a:solidFill>
                  <a:schemeClr val="tx2"/>
                </a:solidFill>
              </a:rPr>
              <a:t>1864, a college for deaf people was founded </a:t>
            </a:r>
            <a:r>
              <a:rPr lang="en-US" dirty="0"/>
              <a:t>in </a:t>
            </a:r>
            <a:r>
              <a:rPr lang="en-US" dirty="0">
                <a:hlinkClick r:id="rId2" tooltip="Washington D.C."/>
              </a:rPr>
              <a:t>Washington D.C.</a:t>
            </a:r>
            <a:r>
              <a:rPr lang="en-US" dirty="0"/>
              <a:t> </a:t>
            </a:r>
            <a:r>
              <a:rPr lang="en-US" dirty="0" smtClean="0"/>
              <a:t>It was </a:t>
            </a:r>
            <a:r>
              <a:rPr lang="en-US" dirty="0"/>
              <a:t>named “</a:t>
            </a:r>
            <a:r>
              <a:rPr lang="en-US" b="1" dirty="0">
                <a:solidFill>
                  <a:schemeClr val="tx2"/>
                </a:solidFill>
              </a:rPr>
              <a:t>The National Deaf-Mute College” </a:t>
            </a:r>
            <a:r>
              <a:rPr lang="en-US" dirty="0"/>
              <a:t>(later "Gallaudet College" (1894), and then renamed "</a:t>
            </a:r>
            <a:r>
              <a:rPr lang="en-US" dirty="0">
                <a:hlinkClick r:id="rId3" tooltip="Gallaudet University"/>
              </a:rPr>
              <a:t>Gallaudet University</a:t>
            </a:r>
            <a:r>
              <a:rPr lang="en-US" dirty="0"/>
              <a:t>") in 1986</a:t>
            </a:r>
            <a:r>
              <a:rPr lang="en-US" dirty="0" smtClean="0"/>
              <a:t>.</a:t>
            </a:r>
            <a:endParaRPr lang="en-US" dirty="0"/>
          </a:p>
        </p:txBody>
      </p:sp>
    </p:spTree>
    <p:extLst>
      <p:ext uri="{BB962C8B-B14F-4D97-AF65-F5344CB8AC3E}">
        <p14:creationId xmlns:p14="http://schemas.microsoft.com/office/powerpoint/2010/main" val="2513535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a:bodyPr>
          <a:lstStyle/>
          <a:p>
            <a:pPr algn="just"/>
            <a:r>
              <a:rPr lang="en-US" b="1" dirty="0" smtClean="0"/>
              <a:t>In 1839: </a:t>
            </a:r>
            <a:r>
              <a:rPr lang="en-US" b="1" dirty="0" smtClean="0">
                <a:solidFill>
                  <a:schemeClr val="tx2"/>
                </a:solidFill>
              </a:rPr>
              <a:t>The first </a:t>
            </a:r>
            <a:r>
              <a:rPr lang="en-US" b="1" dirty="0">
                <a:solidFill>
                  <a:schemeClr val="tx2"/>
                </a:solidFill>
              </a:rPr>
              <a:t>school to integrate deaf and blind </a:t>
            </a:r>
            <a:r>
              <a:rPr lang="en-US" b="1" dirty="0" smtClean="0">
                <a:solidFill>
                  <a:schemeClr val="tx2"/>
                </a:solidFill>
              </a:rPr>
              <a:t>students opens.</a:t>
            </a:r>
          </a:p>
          <a:p>
            <a:endParaRPr lang="en-US" dirty="0" smtClean="0"/>
          </a:p>
          <a:p>
            <a:r>
              <a:rPr lang="en-US" b="1" dirty="0" smtClean="0"/>
              <a:t>In 1847: </a:t>
            </a:r>
            <a:r>
              <a:rPr lang="en-US" dirty="0" smtClean="0"/>
              <a:t>American Register </a:t>
            </a:r>
            <a:r>
              <a:rPr lang="en-US" dirty="0"/>
              <a:t>of the Deaf </a:t>
            </a:r>
            <a:r>
              <a:rPr lang="en-US" b="1" dirty="0">
                <a:solidFill>
                  <a:schemeClr val="tx2"/>
                </a:solidFill>
              </a:rPr>
              <a:t>first proposes the idea of higher education for the Deaf</a:t>
            </a:r>
            <a:r>
              <a:rPr lang="en-US" b="1" dirty="0" smtClean="0">
                <a:solidFill>
                  <a:schemeClr val="tx2"/>
                </a:solidFill>
              </a:rPr>
              <a:t>.</a:t>
            </a:r>
          </a:p>
          <a:p>
            <a:endParaRPr lang="en-US" dirty="0" smtClean="0"/>
          </a:p>
          <a:p>
            <a:pPr algn="just"/>
            <a:r>
              <a:rPr lang="en-US" b="1" dirty="0">
                <a:solidFill>
                  <a:schemeClr val="tx2"/>
                </a:solidFill>
              </a:rPr>
              <a:t>1892 Electrical Hearing Aid </a:t>
            </a:r>
            <a:r>
              <a:rPr lang="en-US" b="1" dirty="0" smtClean="0">
                <a:solidFill>
                  <a:schemeClr val="tx2"/>
                </a:solidFill>
              </a:rPr>
              <a:t>Invented:</a:t>
            </a:r>
            <a:r>
              <a:rPr lang="en-US" dirty="0" smtClean="0"/>
              <a:t> </a:t>
            </a:r>
            <a:r>
              <a:rPr lang="en-US" dirty="0"/>
              <a:t>While early hearing aids are not easy to use (most weigh several pounds and must be placed on a desk), the carbon-based microphones, powered by large three-and six-volt batteries, give hearing-impaired people truly amplified sound for the first time</a:t>
            </a:r>
            <a:r>
              <a:rPr lang="en-US" dirty="0" smtClean="0"/>
              <a:t>.</a:t>
            </a:r>
          </a:p>
          <a:p>
            <a:pPr algn="just"/>
            <a:r>
              <a:rPr lang="en-US" b="1" dirty="0" smtClean="0">
                <a:solidFill>
                  <a:schemeClr val="tx2"/>
                </a:solidFill>
              </a:rPr>
              <a:t>In </a:t>
            </a:r>
            <a:r>
              <a:rPr lang="en-US" b="1" dirty="0">
                <a:solidFill>
                  <a:schemeClr val="tx2"/>
                </a:solidFill>
              </a:rPr>
              <a:t>1901, The First Electric Hearing Aid (radio aid) is Developed</a:t>
            </a:r>
            <a:r>
              <a:rPr lang="en-US" b="1" dirty="0" smtClean="0">
                <a:solidFill>
                  <a:schemeClr val="tx2"/>
                </a:solidFill>
              </a:rPr>
              <a:t>.</a:t>
            </a:r>
            <a:endParaRPr lang="en-US" b="1" dirty="0">
              <a:solidFill>
                <a:schemeClr val="tx2"/>
              </a:solidFill>
            </a:endParaRPr>
          </a:p>
        </p:txBody>
      </p:sp>
    </p:spTree>
    <p:extLst>
      <p:ext uri="{BB962C8B-B14F-4D97-AF65-F5344CB8AC3E}">
        <p14:creationId xmlns:p14="http://schemas.microsoft.com/office/powerpoint/2010/main" val="1754174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10000"/>
          </a:bodyPr>
          <a:lstStyle/>
          <a:p>
            <a:pPr algn="just"/>
            <a:r>
              <a:rPr lang="en-US" b="1" dirty="0"/>
              <a:t>1910's-1950's Deaf Employment </a:t>
            </a:r>
            <a:r>
              <a:rPr lang="en-US" b="1" dirty="0" smtClean="0"/>
              <a:t>Skyrockets: </a:t>
            </a:r>
            <a:r>
              <a:rPr lang="en-US" dirty="0" smtClean="0"/>
              <a:t>During </a:t>
            </a:r>
            <a:r>
              <a:rPr lang="en-US" dirty="0"/>
              <a:t>World War I and II the Deaf are not allowed to serve in the U.S. military. Many take manufacturing jobs and new deaf communities flourish. In Europe, the Deaf are allowed to serve. In the field, commands are given using special signs that can be seen at a distance</a:t>
            </a:r>
            <a:r>
              <a:rPr lang="en-US" dirty="0" smtClean="0"/>
              <a:t>.</a:t>
            </a:r>
          </a:p>
          <a:p>
            <a:pPr algn="just"/>
            <a:endParaRPr lang="en-US" dirty="0"/>
          </a:p>
          <a:p>
            <a:r>
              <a:rPr lang="en-US" b="1" dirty="0" smtClean="0">
                <a:solidFill>
                  <a:schemeClr val="tx2"/>
                </a:solidFill>
              </a:rPr>
              <a:t>In 1950, Behind </a:t>
            </a:r>
            <a:r>
              <a:rPr lang="en-US" b="1" dirty="0">
                <a:solidFill>
                  <a:schemeClr val="tx2"/>
                </a:solidFill>
              </a:rPr>
              <a:t>the ear hearing aid becomes </a:t>
            </a:r>
            <a:r>
              <a:rPr lang="en-US" b="1" dirty="0" smtClean="0">
                <a:solidFill>
                  <a:schemeClr val="tx2"/>
                </a:solidFill>
              </a:rPr>
              <a:t>available</a:t>
            </a:r>
          </a:p>
          <a:p>
            <a:pPr algn="just"/>
            <a:endParaRPr lang="en-US" b="1" dirty="0" smtClean="0"/>
          </a:p>
          <a:p>
            <a:pPr algn="just"/>
            <a:r>
              <a:rPr lang="en-US" b="1" dirty="0" smtClean="0">
                <a:solidFill>
                  <a:schemeClr val="tx2"/>
                </a:solidFill>
              </a:rPr>
              <a:t>In 1964</a:t>
            </a:r>
            <a:r>
              <a:rPr lang="en-US" b="1" dirty="0">
                <a:solidFill>
                  <a:schemeClr val="tx2"/>
                </a:solidFill>
              </a:rPr>
              <a:t> Phone for Deaf </a:t>
            </a:r>
            <a:r>
              <a:rPr lang="en-US" b="1" dirty="0" smtClean="0">
                <a:solidFill>
                  <a:schemeClr val="tx2"/>
                </a:solidFill>
              </a:rPr>
              <a:t>Invented:</a:t>
            </a:r>
            <a:r>
              <a:rPr lang="en-US" dirty="0" smtClean="0">
                <a:solidFill>
                  <a:schemeClr val="tx2"/>
                </a:solidFill>
              </a:rPr>
              <a:t> </a:t>
            </a:r>
            <a:r>
              <a:rPr lang="en-US" dirty="0" smtClean="0"/>
              <a:t>Phone </a:t>
            </a:r>
            <a:r>
              <a:rPr lang="en-US" dirty="0"/>
              <a:t>for Deaf Invented and the National Technical Institute for the Deaf (NTID) is established. Robert </a:t>
            </a:r>
            <a:r>
              <a:rPr lang="en-US" dirty="0" err="1"/>
              <a:t>Weitbrecht</a:t>
            </a:r>
            <a:r>
              <a:rPr lang="en-US" dirty="0"/>
              <a:t>, who is deaf, invents the teletypewriter (TTY), which enables deaf people to use phone lines to call each other and type out their conversations. Located on the campus of the Rochester Institute of Technology, NTID is the first technological college for deaf students in the world.</a:t>
            </a:r>
          </a:p>
        </p:txBody>
      </p:sp>
    </p:spTree>
    <p:extLst>
      <p:ext uri="{BB962C8B-B14F-4D97-AF65-F5344CB8AC3E}">
        <p14:creationId xmlns:p14="http://schemas.microsoft.com/office/powerpoint/2010/main" val="22476919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a:solidFill>
                  <a:schemeClr val="tx2"/>
                </a:solidFill>
              </a:rPr>
              <a:t>1970's Total Communication Leads to </a:t>
            </a:r>
            <a:r>
              <a:rPr lang="en-US" b="1" dirty="0" smtClean="0">
                <a:solidFill>
                  <a:schemeClr val="tx2"/>
                </a:solidFill>
              </a:rPr>
              <a:t>Mainstreaming: </a:t>
            </a:r>
            <a:r>
              <a:rPr lang="en-US" dirty="0" smtClean="0"/>
              <a:t>Total </a:t>
            </a:r>
            <a:r>
              <a:rPr lang="en-US" dirty="0"/>
              <a:t>Communication, a combination of manual and speech-based instruction for the Deaf is developed and promoted. The Total Communication system becomes the foundation for a new approach to deaf education within public school </a:t>
            </a:r>
            <a:r>
              <a:rPr lang="en-US" dirty="0" smtClean="0"/>
              <a:t>systems.</a:t>
            </a:r>
          </a:p>
          <a:p>
            <a:pPr algn="just"/>
            <a:endParaRPr lang="en-US" b="1" dirty="0"/>
          </a:p>
          <a:p>
            <a:r>
              <a:rPr lang="en-US" b="1" dirty="0" smtClean="0">
                <a:solidFill>
                  <a:schemeClr val="tx2"/>
                </a:solidFill>
              </a:rPr>
              <a:t>In 1997, </a:t>
            </a:r>
            <a:r>
              <a:rPr lang="en-US" dirty="0" smtClean="0">
                <a:solidFill>
                  <a:schemeClr val="tx2"/>
                </a:solidFill>
              </a:rPr>
              <a:t>The </a:t>
            </a:r>
            <a:r>
              <a:rPr lang="en-US" dirty="0">
                <a:solidFill>
                  <a:schemeClr val="tx2"/>
                </a:solidFill>
              </a:rPr>
              <a:t>World Federation for the Deaf and Blind is founded.</a:t>
            </a:r>
          </a:p>
        </p:txBody>
      </p:sp>
    </p:spTree>
    <p:extLst>
      <p:ext uri="{BB962C8B-B14F-4D97-AF65-F5344CB8AC3E}">
        <p14:creationId xmlns:p14="http://schemas.microsoft.com/office/powerpoint/2010/main" val="24825299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marL="0" indent="0" algn="ctr">
              <a:buNone/>
            </a:pPr>
            <a:endParaRPr lang="en-US" sz="4000" b="1" dirty="0" smtClean="0"/>
          </a:p>
          <a:p>
            <a:pPr marL="0" indent="0" algn="ctr">
              <a:buNone/>
            </a:pPr>
            <a:endParaRPr lang="en-US" sz="4000" b="1" dirty="0"/>
          </a:p>
          <a:p>
            <a:pPr marL="0" indent="0" algn="ctr">
              <a:buNone/>
            </a:pPr>
            <a:r>
              <a:rPr lang="en-US" sz="4800" b="1" dirty="0" smtClean="0"/>
              <a:t>Thanks</a:t>
            </a:r>
            <a:endParaRPr lang="en-US" sz="4000" b="1" dirty="0"/>
          </a:p>
        </p:txBody>
      </p:sp>
    </p:spTree>
    <p:extLst>
      <p:ext uri="{BB962C8B-B14F-4D97-AF65-F5344CB8AC3E}">
        <p14:creationId xmlns:p14="http://schemas.microsoft.com/office/powerpoint/2010/main" val="31114706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Note:</a:t>
            </a:r>
            <a:endParaRPr lang="en-US" b="1" dirty="0"/>
          </a:p>
        </p:txBody>
      </p:sp>
      <p:sp>
        <p:nvSpPr>
          <p:cNvPr id="3" name="Content Placeholder 2"/>
          <p:cNvSpPr>
            <a:spLocks noGrp="1"/>
          </p:cNvSpPr>
          <p:nvPr>
            <p:ph idx="1"/>
          </p:nvPr>
        </p:nvSpPr>
        <p:spPr/>
        <p:txBody>
          <a:bodyPr>
            <a:normAutofit/>
          </a:bodyPr>
          <a:lstStyle/>
          <a:p>
            <a:pPr algn="just"/>
            <a:r>
              <a:rPr lang="en-US" sz="2400" dirty="0" smtClean="0"/>
              <a:t>Until </a:t>
            </a:r>
            <a:r>
              <a:rPr lang="en-US" sz="2400" dirty="0"/>
              <a:t>the 19th century, most of what we know about historical </a:t>
            </a:r>
            <a:r>
              <a:rPr lang="en-US" sz="2400" b="1" dirty="0"/>
              <a:t>sign languages </a:t>
            </a:r>
            <a:r>
              <a:rPr lang="en-US" sz="2400" b="1" dirty="0" smtClean="0"/>
              <a:t>was limited </a:t>
            </a:r>
            <a:r>
              <a:rPr lang="en-US" sz="2400" b="1" dirty="0"/>
              <a:t>to the </a:t>
            </a:r>
            <a:r>
              <a:rPr lang="en-US" sz="2400" b="1" dirty="0">
                <a:solidFill>
                  <a:schemeClr val="tx2"/>
                </a:solidFill>
              </a:rPr>
              <a:t>manual alphabets (fingerspelling systems) </a:t>
            </a:r>
            <a:r>
              <a:rPr lang="en-US" sz="2400" dirty="0"/>
              <a:t>that were invented to facilitate transfer of words from a spoken to a signed language, rather than </a:t>
            </a:r>
            <a:r>
              <a:rPr lang="en-US" sz="2400" b="1" dirty="0">
                <a:solidFill>
                  <a:schemeClr val="tx2"/>
                </a:solidFill>
              </a:rPr>
              <a:t>documentation of the rest of the </a:t>
            </a:r>
            <a:r>
              <a:rPr lang="en-US" sz="2400" b="1" dirty="0" smtClean="0">
                <a:solidFill>
                  <a:schemeClr val="tx2"/>
                </a:solidFill>
              </a:rPr>
              <a:t>language.</a:t>
            </a:r>
            <a:endParaRPr lang="en-US" sz="2400" b="1" dirty="0">
              <a:solidFill>
                <a:schemeClr val="tx2"/>
              </a:solidFill>
            </a:endParaRPr>
          </a:p>
        </p:txBody>
      </p:sp>
    </p:spTree>
    <p:extLst>
      <p:ext uri="{BB962C8B-B14F-4D97-AF65-F5344CB8AC3E}">
        <p14:creationId xmlns:p14="http://schemas.microsoft.com/office/powerpoint/2010/main" val="34691039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Sign Language is the first language of the majority of deaf children.</a:t>
            </a:r>
          </a:p>
          <a:p>
            <a:endParaRPr lang="en-US" dirty="0"/>
          </a:p>
        </p:txBody>
      </p:sp>
    </p:spTree>
    <p:extLst>
      <p:ext uri="{BB962C8B-B14F-4D97-AF65-F5344CB8AC3E}">
        <p14:creationId xmlns:p14="http://schemas.microsoft.com/office/powerpoint/2010/main" val="2751637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178800" cy="6096000"/>
          </a:xfrm>
        </p:spPr>
        <p:txBody>
          <a:bodyPr>
            <a:noAutofit/>
          </a:bodyPr>
          <a:lstStyle/>
          <a:p>
            <a:pPr algn="just"/>
            <a:endParaRPr lang="en-US" b="1" dirty="0" smtClean="0"/>
          </a:p>
          <a:p>
            <a:pPr algn="just"/>
            <a:r>
              <a:rPr lang="en-US" b="1" dirty="0" smtClean="0"/>
              <a:t>In 1500's </a:t>
            </a:r>
            <a:r>
              <a:rPr lang="en-US" b="1" dirty="0"/>
              <a:t>Deaf Education </a:t>
            </a:r>
            <a:r>
              <a:rPr lang="en-US" b="1" dirty="0" smtClean="0"/>
              <a:t>Develops:</a:t>
            </a:r>
            <a:r>
              <a:rPr lang="en-US" dirty="0" smtClean="0"/>
              <a:t> </a:t>
            </a:r>
          </a:p>
          <a:p>
            <a:pPr algn="just"/>
            <a:r>
              <a:rPr lang="en-US" dirty="0"/>
              <a:t>The </a:t>
            </a:r>
            <a:r>
              <a:rPr lang="en-US" dirty="0" smtClean="0"/>
              <a:t>1500 one of the physician from Geronimo </a:t>
            </a:r>
            <a:r>
              <a:rPr lang="en-US" dirty="0" err="1"/>
              <a:t>Cardano</a:t>
            </a:r>
            <a:r>
              <a:rPr lang="en-US" dirty="0"/>
              <a:t> of Padua, Italy, attempts to teach his deaf son using a code of symbols</a:t>
            </a:r>
            <a:r>
              <a:rPr lang="en-US" dirty="0" smtClean="0"/>
              <a:t>.</a:t>
            </a:r>
          </a:p>
          <a:p>
            <a:pPr algn="just"/>
            <a:r>
              <a:rPr lang="en-US" dirty="0" smtClean="0"/>
              <a:t>And Pedro </a:t>
            </a:r>
            <a:r>
              <a:rPr lang="en-US" dirty="0"/>
              <a:t>Ponce de </a:t>
            </a:r>
            <a:r>
              <a:rPr lang="en-US" dirty="0" smtClean="0"/>
              <a:t>Leon, successfully </a:t>
            </a:r>
            <a:r>
              <a:rPr lang="en-US" dirty="0"/>
              <a:t>teaches speech to people deaf since birth. </a:t>
            </a:r>
            <a:r>
              <a:rPr lang="en-US" dirty="0" smtClean="0"/>
              <a:t>Even they created </a:t>
            </a:r>
            <a:r>
              <a:rPr lang="en-US" dirty="0"/>
              <a:t>his own form of sign language to bypass his "vow of silence". This form of sign language may have been then taught to deaf children later on. </a:t>
            </a:r>
            <a:endParaRPr lang="en-US" dirty="0" smtClean="0"/>
          </a:p>
        </p:txBody>
      </p:sp>
    </p:spTree>
    <p:extLst>
      <p:ext uri="{BB962C8B-B14F-4D97-AF65-F5344CB8AC3E}">
        <p14:creationId xmlns:p14="http://schemas.microsoft.com/office/powerpoint/2010/main" val="36911948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lstStyle/>
          <a:p>
            <a:pPr algn="just"/>
            <a:r>
              <a:rPr lang="en-US" b="1" dirty="0"/>
              <a:t>In 1620</a:t>
            </a:r>
            <a:r>
              <a:rPr lang="en-US" dirty="0"/>
              <a:t>, Juan Pablo </a:t>
            </a:r>
            <a:r>
              <a:rPr lang="en-US" dirty="0" err="1" smtClean="0"/>
              <a:t>Bonet</a:t>
            </a:r>
            <a:r>
              <a:rPr lang="en-US" dirty="0" smtClean="0"/>
              <a:t> wrote </a:t>
            </a:r>
            <a:r>
              <a:rPr lang="en-US" dirty="0"/>
              <a:t>a </a:t>
            </a:r>
            <a:r>
              <a:rPr lang="en-US" b="1" dirty="0">
                <a:solidFill>
                  <a:srgbClr val="00B050"/>
                </a:solidFill>
              </a:rPr>
              <a:t>sign language dictionary </a:t>
            </a:r>
            <a:r>
              <a:rPr lang="en-US" dirty="0"/>
              <a:t>that outlined how to learn sign language and contained the first sign language alphabet. </a:t>
            </a:r>
            <a:r>
              <a:rPr lang="en-US" b="1" dirty="0">
                <a:solidFill>
                  <a:schemeClr val="tx2"/>
                </a:solidFill>
              </a:rPr>
              <a:t>His sign language alphabet later influenced deaf communication when the first schools for the deaf were opened. </a:t>
            </a:r>
          </a:p>
          <a:p>
            <a:pPr algn="just"/>
            <a:r>
              <a:rPr lang="en-US" dirty="0"/>
              <a:t>In addition, Martha's Vineyard was an area that was settled by about 200 immigrants who carried dominant and recessive genes for deafness, so the inhabitants came up with their own kind of sign language and taught their descendants how to learn sign language</a:t>
            </a:r>
            <a:r>
              <a:rPr lang="en-US" dirty="0" smtClean="0"/>
              <a:t>.</a:t>
            </a:r>
            <a:endParaRPr lang="en-US" dirty="0"/>
          </a:p>
        </p:txBody>
      </p:sp>
    </p:spTree>
    <p:extLst>
      <p:ext uri="{BB962C8B-B14F-4D97-AF65-F5344CB8AC3E}">
        <p14:creationId xmlns:p14="http://schemas.microsoft.com/office/powerpoint/2010/main" val="34352274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178800" cy="6248400"/>
          </a:xfrm>
        </p:spPr>
        <p:txBody>
          <a:bodyPr>
            <a:noAutofit/>
          </a:bodyPr>
          <a:lstStyle/>
          <a:p>
            <a:pPr algn="just"/>
            <a:r>
              <a:rPr lang="en-US" b="1" dirty="0" smtClean="0"/>
              <a:t>1760 French </a:t>
            </a:r>
            <a:r>
              <a:rPr lang="en-US" b="1" dirty="0"/>
              <a:t>Sign </a:t>
            </a:r>
            <a:r>
              <a:rPr lang="en-US" b="1" dirty="0" smtClean="0"/>
              <a:t>Language Established: </a:t>
            </a:r>
            <a:endParaRPr lang="en-US" b="1" dirty="0"/>
          </a:p>
          <a:p>
            <a:pPr algn="just"/>
            <a:r>
              <a:rPr lang="en-US" dirty="0"/>
              <a:t>In France, the first sign languages developed in the 18th century. </a:t>
            </a:r>
            <a:endParaRPr lang="en-US" dirty="0" smtClean="0"/>
          </a:p>
          <a:p>
            <a:pPr algn="just"/>
            <a:r>
              <a:rPr lang="en-US" b="1" dirty="0" smtClean="0">
                <a:solidFill>
                  <a:schemeClr val="tx2"/>
                </a:solidFill>
              </a:rPr>
              <a:t>Charles </a:t>
            </a:r>
            <a:r>
              <a:rPr lang="en-US" b="1" dirty="0">
                <a:solidFill>
                  <a:schemeClr val="tx2"/>
                </a:solidFill>
              </a:rPr>
              <a:t>Michel </a:t>
            </a:r>
            <a:r>
              <a:rPr lang="en-US" b="1" dirty="0" smtClean="0">
                <a:solidFill>
                  <a:schemeClr val="tx2"/>
                </a:solidFill>
              </a:rPr>
              <a:t>De</a:t>
            </a:r>
            <a:r>
              <a:rPr lang="en-US" dirty="0" smtClean="0"/>
              <a:t>, </a:t>
            </a:r>
            <a:r>
              <a:rPr lang="en-US" dirty="0"/>
              <a:t>a French priest, was really considered the </a:t>
            </a:r>
            <a:r>
              <a:rPr lang="en-US" b="1" dirty="0">
                <a:solidFill>
                  <a:schemeClr val="tx2"/>
                </a:solidFill>
              </a:rPr>
              <a:t>"Father of Sign Language and Deaf Education" because he established the first free public school for the deaf in </a:t>
            </a:r>
            <a:r>
              <a:rPr lang="en-US" b="1" dirty="0" smtClean="0">
                <a:solidFill>
                  <a:schemeClr val="tx2"/>
                </a:solidFill>
              </a:rPr>
              <a:t>Paris, in 1760.</a:t>
            </a:r>
            <a:r>
              <a:rPr lang="en-US" b="1" dirty="0">
                <a:solidFill>
                  <a:schemeClr val="tx2"/>
                </a:solidFill>
              </a:rPr>
              <a:t> </a:t>
            </a:r>
            <a:endParaRPr lang="en-US" b="1" dirty="0" smtClean="0">
              <a:solidFill>
                <a:schemeClr val="tx2"/>
              </a:solidFill>
            </a:endParaRPr>
          </a:p>
          <a:p>
            <a:pPr algn="just"/>
            <a:r>
              <a:rPr lang="en-US" dirty="0" smtClean="0"/>
              <a:t>His lessons </a:t>
            </a:r>
            <a:r>
              <a:rPr lang="en-US" dirty="0"/>
              <a:t>were based upon his observations of deaf people signing with hands in the streets of Paris</a:t>
            </a:r>
            <a:endParaRPr lang="en-US" dirty="0" smtClean="0"/>
          </a:p>
          <a:p>
            <a:pPr algn="just"/>
            <a:r>
              <a:rPr lang="en-US" dirty="0" smtClean="0"/>
              <a:t>One </a:t>
            </a:r>
            <a:r>
              <a:rPr lang="en-US" dirty="0"/>
              <a:t>day he viewed </a:t>
            </a:r>
            <a:r>
              <a:rPr lang="en-US" b="1" dirty="0">
                <a:solidFill>
                  <a:schemeClr val="tx2"/>
                </a:solidFill>
              </a:rPr>
              <a:t>two deaf sisters </a:t>
            </a:r>
            <a:r>
              <a:rPr lang="en-US" dirty="0"/>
              <a:t>communicating with each other in sign language, and realized the deaf could be educated by sign language. </a:t>
            </a:r>
            <a:endParaRPr lang="en-US" dirty="0" smtClean="0"/>
          </a:p>
          <a:p>
            <a:pPr algn="just"/>
            <a:r>
              <a:rPr lang="en-US" b="1" dirty="0" smtClean="0">
                <a:solidFill>
                  <a:schemeClr val="tx2"/>
                </a:solidFill>
              </a:rPr>
              <a:t>He </a:t>
            </a:r>
            <a:r>
              <a:rPr lang="en-US" b="1" dirty="0">
                <a:solidFill>
                  <a:schemeClr val="tx2"/>
                </a:solidFill>
              </a:rPr>
              <a:t>standardized a sign language alphabet for French language and included this in a sign language dictionary that also included symbolic gestures that conveyed concepts as opposed to just letters</a:t>
            </a:r>
            <a:r>
              <a:rPr lang="en-US" b="1" dirty="0" smtClean="0">
                <a:solidFill>
                  <a:schemeClr val="tx2"/>
                </a:solidFill>
              </a:rPr>
              <a:t>.</a:t>
            </a:r>
            <a:endParaRPr lang="en-US" b="1" dirty="0">
              <a:solidFill>
                <a:schemeClr val="tx2"/>
              </a:solidFill>
            </a:endParaRPr>
          </a:p>
          <a:p>
            <a:pPr algn="just"/>
            <a:endParaRPr lang="en-US" sz="1800" b="1" dirty="0" smtClean="0"/>
          </a:p>
        </p:txBody>
      </p:sp>
    </p:spTree>
    <p:extLst>
      <p:ext uri="{BB962C8B-B14F-4D97-AF65-F5344CB8AC3E}">
        <p14:creationId xmlns:p14="http://schemas.microsoft.com/office/powerpoint/2010/main" val="152575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Home\Desktop\communication\pics\InterpersonalCommunicationBasicElement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057400"/>
            <a:ext cx="5562600" cy="397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a:t>At the same </a:t>
            </a:r>
            <a:r>
              <a:rPr lang="en-US" b="1" dirty="0" smtClean="0"/>
              <a:t>time (i.e.1760)</a:t>
            </a:r>
            <a:r>
              <a:rPr lang="en-US" dirty="0" smtClean="0"/>
              <a:t>, </a:t>
            </a:r>
            <a:r>
              <a:rPr lang="en-US" b="1" dirty="0">
                <a:solidFill>
                  <a:schemeClr val="tx2"/>
                </a:solidFill>
              </a:rPr>
              <a:t>oral educators make </a:t>
            </a:r>
            <a:r>
              <a:rPr lang="en-US" b="1" dirty="0" smtClean="0">
                <a:solidFill>
                  <a:schemeClr val="tx2"/>
                </a:solidFill>
              </a:rPr>
              <a:t>walks / march in </a:t>
            </a:r>
            <a:r>
              <a:rPr lang="en-US" b="1" dirty="0">
                <a:solidFill>
                  <a:schemeClr val="tx2"/>
                </a:solidFill>
              </a:rPr>
              <a:t>Spain, Germany, France, Holland and England. </a:t>
            </a:r>
            <a:endParaRPr lang="en-US" b="1" dirty="0" smtClean="0">
              <a:solidFill>
                <a:schemeClr val="tx2"/>
              </a:solidFill>
            </a:endParaRPr>
          </a:p>
          <a:p>
            <a:pPr algn="just"/>
            <a:r>
              <a:rPr lang="en-US" dirty="0" smtClean="0"/>
              <a:t>Among </a:t>
            </a:r>
            <a:r>
              <a:rPr lang="en-US" dirty="0"/>
              <a:t>the most successful oral teachers of the deaf is Samuel </a:t>
            </a:r>
            <a:r>
              <a:rPr lang="en-US" dirty="0" err="1"/>
              <a:t>Heinicke</a:t>
            </a:r>
            <a:r>
              <a:rPr lang="en-US" dirty="0"/>
              <a:t>, a German educator. </a:t>
            </a:r>
            <a:r>
              <a:rPr lang="en-US" dirty="0" err="1"/>
              <a:t>Heinicke</a:t>
            </a:r>
            <a:r>
              <a:rPr lang="en-US" dirty="0"/>
              <a:t> teaches pupils speech by having them feel his throat while he speaks; his techniques are called "the German Method</a:t>
            </a:r>
            <a:r>
              <a:rPr lang="en-US" dirty="0" smtClean="0"/>
              <a:t>.“</a:t>
            </a:r>
          </a:p>
          <a:p>
            <a:pPr algn="just"/>
            <a:endParaRPr lang="en-US" dirty="0"/>
          </a:p>
          <a:p>
            <a:pPr algn="just"/>
            <a:r>
              <a:rPr lang="en-US" b="1" dirty="0" smtClean="0"/>
              <a:t>In 1788: </a:t>
            </a:r>
            <a:r>
              <a:rPr lang="en-US" b="1" dirty="0" smtClean="0">
                <a:solidFill>
                  <a:schemeClr val="tx2"/>
                </a:solidFill>
              </a:rPr>
              <a:t>Charles </a:t>
            </a:r>
            <a:r>
              <a:rPr lang="en-US" b="1" dirty="0">
                <a:solidFill>
                  <a:schemeClr val="tx2"/>
                </a:solidFill>
              </a:rPr>
              <a:t>Michel De </a:t>
            </a:r>
            <a:r>
              <a:rPr lang="en-US" b="1" dirty="0" err="1">
                <a:solidFill>
                  <a:schemeClr val="tx2"/>
                </a:solidFill>
              </a:rPr>
              <a:t>L’Eppe</a:t>
            </a:r>
            <a:r>
              <a:rPr lang="en-US" b="1" dirty="0">
                <a:solidFill>
                  <a:schemeClr val="tx2"/>
                </a:solidFill>
              </a:rPr>
              <a:t> publishes a dictionary of French </a:t>
            </a:r>
            <a:r>
              <a:rPr lang="en-US" b="1" dirty="0" smtClean="0">
                <a:solidFill>
                  <a:schemeClr val="tx2"/>
                </a:solidFill>
              </a:rPr>
              <a:t>Sign Language.</a:t>
            </a:r>
            <a:endParaRPr lang="en-US" b="1" dirty="0">
              <a:solidFill>
                <a:schemeClr val="tx2"/>
              </a:solidFill>
            </a:endParaRPr>
          </a:p>
        </p:txBody>
      </p:sp>
    </p:spTree>
    <p:extLst>
      <p:ext uri="{BB962C8B-B14F-4D97-AF65-F5344CB8AC3E}">
        <p14:creationId xmlns:p14="http://schemas.microsoft.com/office/powerpoint/2010/main" val="17611455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20000"/>
          </a:bodyPr>
          <a:lstStyle/>
          <a:p>
            <a:pPr algn="just"/>
            <a:r>
              <a:rPr lang="en-US" b="1" dirty="0"/>
              <a:t>American Sign </a:t>
            </a:r>
            <a:r>
              <a:rPr lang="en-US" b="1" dirty="0" smtClean="0"/>
              <a:t>Language:</a:t>
            </a:r>
            <a:endParaRPr lang="en-US" b="1" dirty="0"/>
          </a:p>
          <a:p>
            <a:pPr algn="just"/>
            <a:r>
              <a:rPr lang="en-US" dirty="0"/>
              <a:t>American Sign Language, or ASL became prominent in the </a:t>
            </a:r>
            <a:r>
              <a:rPr lang="en-US" dirty="0" smtClean="0"/>
              <a:t>1800's, by Thomas </a:t>
            </a:r>
            <a:r>
              <a:rPr lang="en-US" dirty="0"/>
              <a:t>Hopkins Gallaudet. </a:t>
            </a:r>
          </a:p>
          <a:p>
            <a:pPr algn="just"/>
            <a:r>
              <a:rPr lang="en-US" dirty="0" smtClean="0"/>
              <a:t>He </a:t>
            </a:r>
            <a:r>
              <a:rPr lang="en-US" dirty="0"/>
              <a:t>wanted to help </a:t>
            </a:r>
            <a:r>
              <a:rPr lang="en-US" b="1" dirty="0" smtClean="0">
                <a:solidFill>
                  <a:schemeClr val="tx2"/>
                </a:solidFill>
              </a:rPr>
              <a:t>his </a:t>
            </a:r>
            <a:r>
              <a:rPr lang="en-US" b="1" dirty="0">
                <a:solidFill>
                  <a:schemeClr val="tx2"/>
                </a:solidFill>
              </a:rPr>
              <a:t>neighbor's deaf daughter</a:t>
            </a:r>
            <a:r>
              <a:rPr lang="en-US" dirty="0"/>
              <a:t>, </a:t>
            </a:r>
            <a:endParaRPr lang="en-US" dirty="0" smtClean="0"/>
          </a:p>
          <a:p>
            <a:pPr algn="just"/>
            <a:r>
              <a:rPr lang="en-US" dirty="0" smtClean="0"/>
              <a:t>So </a:t>
            </a:r>
            <a:r>
              <a:rPr lang="en-US" dirty="0"/>
              <a:t>he travelled to Europe to study how to communicate with deaf people</a:t>
            </a:r>
            <a:r>
              <a:rPr lang="en-US" dirty="0" smtClean="0"/>
              <a:t>. </a:t>
            </a:r>
          </a:p>
          <a:p>
            <a:pPr algn="just"/>
            <a:r>
              <a:rPr lang="en-US" dirty="0" smtClean="0"/>
              <a:t>There, he met Laurent </a:t>
            </a:r>
            <a:r>
              <a:rPr lang="en-US" dirty="0" err="1" smtClean="0"/>
              <a:t>Clerc</a:t>
            </a:r>
            <a:r>
              <a:rPr lang="en-US" dirty="0" smtClean="0"/>
              <a:t> who was a deaf instructor of sign language, and the two of them returned to America to found the first school for the deaf. </a:t>
            </a:r>
          </a:p>
          <a:p>
            <a:pPr algn="just"/>
            <a:r>
              <a:rPr lang="en-US" dirty="0" smtClean="0"/>
              <a:t>From </a:t>
            </a:r>
            <a:r>
              <a:rPr lang="en-US" dirty="0"/>
              <a:t>there they began to teach deaf Americans how to learn sign language and began establishing a unique sign language in the United States. </a:t>
            </a:r>
            <a:endParaRPr lang="en-US" dirty="0" smtClean="0"/>
          </a:p>
          <a:p>
            <a:pPr algn="just"/>
            <a:r>
              <a:rPr lang="en-US" b="1" dirty="0" smtClean="0"/>
              <a:t>In </a:t>
            </a:r>
            <a:r>
              <a:rPr lang="en-US" b="1" dirty="0"/>
              <a:t>1817</a:t>
            </a:r>
            <a:r>
              <a:rPr lang="en-US" dirty="0"/>
              <a:t>, </a:t>
            </a:r>
            <a:r>
              <a:rPr lang="en-US" dirty="0" err="1"/>
              <a:t>Clerc</a:t>
            </a:r>
            <a:r>
              <a:rPr lang="en-US" dirty="0"/>
              <a:t> and Gallaudet founded the </a:t>
            </a:r>
            <a:r>
              <a:rPr lang="en-US" b="1" dirty="0">
                <a:solidFill>
                  <a:schemeClr val="tx2"/>
                </a:solidFill>
              </a:rPr>
              <a:t>American Asylum for the Deaf and Dumb </a:t>
            </a:r>
            <a:r>
              <a:rPr lang="en-US" dirty="0"/>
              <a:t>(now the American School for the Deaf). </a:t>
            </a:r>
            <a:endParaRPr lang="en-US" dirty="0" smtClean="0"/>
          </a:p>
          <a:p>
            <a:pPr algn="just"/>
            <a:r>
              <a:rPr lang="en-US" b="1" dirty="0" smtClean="0">
                <a:solidFill>
                  <a:schemeClr val="tx2"/>
                </a:solidFill>
              </a:rPr>
              <a:t>In </a:t>
            </a:r>
            <a:r>
              <a:rPr lang="en-US" b="1" dirty="0">
                <a:solidFill>
                  <a:schemeClr val="tx2"/>
                </a:solidFill>
              </a:rPr>
              <a:t>1864, a college for deaf people was founded </a:t>
            </a:r>
            <a:r>
              <a:rPr lang="en-US" dirty="0"/>
              <a:t>in </a:t>
            </a:r>
            <a:r>
              <a:rPr lang="en-US" dirty="0">
                <a:hlinkClick r:id="rId2" tooltip="Washington D.C."/>
              </a:rPr>
              <a:t>Washington D.C.</a:t>
            </a:r>
            <a:r>
              <a:rPr lang="en-US" dirty="0"/>
              <a:t> </a:t>
            </a:r>
            <a:r>
              <a:rPr lang="en-US" dirty="0" smtClean="0"/>
              <a:t>It was </a:t>
            </a:r>
            <a:r>
              <a:rPr lang="en-US" dirty="0"/>
              <a:t>named “</a:t>
            </a:r>
            <a:r>
              <a:rPr lang="en-US" b="1" dirty="0">
                <a:solidFill>
                  <a:schemeClr val="tx2"/>
                </a:solidFill>
              </a:rPr>
              <a:t>The National Deaf-Mute College” </a:t>
            </a:r>
            <a:r>
              <a:rPr lang="en-US" dirty="0"/>
              <a:t>(later "Gallaudet College" (1894), and then renamed "</a:t>
            </a:r>
            <a:r>
              <a:rPr lang="en-US" dirty="0">
                <a:hlinkClick r:id="rId3" tooltip="Gallaudet University"/>
              </a:rPr>
              <a:t>Gallaudet University</a:t>
            </a:r>
            <a:r>
              <a:rPr lang="en-US" dirty="0"/>
              <a:t>") in 1986</a:t>
            </a:r>
            <a:r>
              <a:rPr lang="en-US" dirty="0" smtClean="0"/>
              <a:t>.</a:t>
            </a:r>
            <a:endParaRPr lang="en-US" dirty="0"/>
          </a:p>
        </p:txBody>
      </p:sp>
    </p:spTree>
    <p:extLst>
      <p:ext uri="{BB962C8B-B14F-4D97-AF65-F5344CB8AC3E}">
        <p14:creationId xmlns:p14="http://schemas.microsoft.com/office/powerpoint/2010/main" val="258052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3"/>
          <p:cNvSpPr>
            <a:spLocks noGrp="1"/>
          </p:cNvSpPr>
          <p:nvPr>
            <p:ph idx="1"/>
          </p:nvPr>
        </p:nvSpPr>
        <p:spPr>
          <a:xfrm>
            <a:off x="838200" y="1600200"/>
            <a:ext cx="7315200" cy="4572000"/>
          </a:xfrm>
        </p:spPr>
        <p:txBody>
          <a:bodyPr/>
          <a:lstStyle/>
          <a:p>
            <a:r>
              <a:rPr lang="en-US" sz="3200" dirty="0" smtClean="0"/>
              <a:t>People </a:t>
            </a:r>
            <a:r>
              <a:rPr lang="en-US" sz="3200" i="1" dirty="0" smtClean="0"/>
              <a:t>communicate</a:t>
            </a:r>
            <a:r>
              <a:rPr lang="en-US" sz="3200" dirty="0" smtClean="0"/>
              <a:t> with each other in a number of ways, which </a:t>
            </a:r>
          </a:p>
          <a:p>
            <a:pPr algn="just"/>
            <a:endParaRPr lang="en-US" sz="3200" b="1" dirty="0" smtClean="0"/>
          </a:p>
          <a:p>
            <a:pPr algn="just"/>
            <a:r>
              <a:rPr lang="en-US" sz="3200" b="1" dirty="0" smtClean="0"/>
              <a:t>Depends upon: </a:t>
            </a:r>
            <a:r>
              <a:rPr lang="en-US" sz="3200" b="1" dirty="0" smtClean="0">
                <a:solidFill>
                  <a:schemeClr val="tx2"/>
                </a:solidFill>
              </a:rPr>
              <a:t>Sender, Message, </a:t>
            </a:r>
            <a:r>
              <a:rPr lang="en-US" sz="3200" b="1" dirty="0" smtClean="0">
                <a:solidFill>
                  <a:srgbClr val="7030A0"/>
                </a:solidFill>
              </a:rPr>
              <a:t>Channel / Medium (the way we send the info</a:t>
            </a:r>
            <a:r>
              <a:rPr lang="en-US" sz="3200" b="1" dirty="0" smtClean="0">
                <a:solidFill>
                  <a:srgbClr val="7030A0"/>
                </a:solidFill>
                <a:sym typeface="Wingdings" pitchFamily="2" charset="2"/>
              </a:rPr>
              <a:t>)</a:t>
            </a:r>
            <a:r>
              <a:rPr lang="en-US" sz="3200" b="1" dirty="0" smtClean="0">
                <a:solidFill>
                  <a:srgbClr val="7030A0"/>
                </a:solidFill>
              </a:rPr>
              <a:t> </a:t>
            </a:r>
            <a:r>
              <a:rPr lang="en-US" sz="3200" dirty="0" smtClean="0"/>
              <a:t>and </a:t>
            </a:r>
            <a:r>
              <a:rPr lang="en-US" sz="3200" b="1" dirty="0" smtClean="0">
                <a:solidFill>
                  <a:schemeClr val="tx2"/>
                </a:solidFill>
              </a:rPr>
              <a:t>the receiver</a:t>
            </a:r>
            <a:r>
              <a:rPr lang="en-US" sz="3200" dirty="0" smtClean="0"/>
              <a:t>. </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457200" y="1676400"/>
            <a:ext cx="8178800" cy="4381500"/>
          </a:xfrm>
        </p:spPr>
        <p:txBody>
          <a:bodyPr>
            <a:normAutofit/>
          </a:bodyPr>
          <a:lstStyle/>
          <a:p>
            <a:r>
              <a:rPr lang="en-US" sz="2800" b="1" dirty="0" smtClean="0"/>
              <a:t>Types of communication:</a:t>
            </a:r>
          </a:p>
          <a:p>
            <a:pPr marL="0" indent="0" algn="just">
              <a:buNone/>
            </a:pPr>
            <a:r>
              <a:rPr lang="en-US" sz="2800" dirty="0" smtClean="0"/>
              <a:t>Types of communication </a:t>
            </a:r>
            <a:r>
              <a:rPr lang="en-US" sz="2800" b="1" dirty="0" smtClean="0">
                <a:solidFill>
                  <a:schemeClr val="tx2"/>
                </a:solidFill>
              </a:rPr>
              <a:t>based on </a:t>
            </a:r>
            <a:r>
              <a:rPr lang="en-US" sz="2800" dirty="0" smtClean="0"/>
              <a:t>the </a:t>
            </a:r>
            <a:r>
              <a:rPr lang="en-US" sz="2800" b="1" dirty="0" smtClean="0">
                <a:solidFill>
                  <a:schemeClr val="tx2"/>
                </a:solidFill>
              </a:rPr>
              <a:t>communication channels</a:t>
            </a:r>
            <a:r>
              <a:rPr lang="en-US" sz="2800" dirty="0" smtClean="0"/>
              <a:t> used are:</a:t>
            </a:r>
          </a:p>
          <a:p>
            <a:endParaRPr lang="en-US" sz="2800" b="1" dirty="0" smtClean="0"/>
          </a:p>
          <a:p>
            <a:r>
              <a:rPr lang="en-US" sz="2800" dirty="0" smtClean="0"/>
              <a:t>Verbal Communication: </a:t>
            </a:r>
          </a:p>
          <a:p>
            <a:r>
              <a:rPr lang="en-US" sz="2800" dirty="0" smtClean="0"/>
              <a:t>Non-Verbal Communication: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52400" y="1524000"/>
            <a:ext cx="8763000" cy="5181600"/>
          </a:xfrm>
        </p:spPr>
        <p:txBody>
          <a:bodyPr/>
          <a:lstStyle/>
          <a:p>
            <a:r>
              <a:rPr lang="en-US" b="1" dirty="0" smtClean="0"/>
              <a:t>Verbal Communication </a:t>
            </a:r>
            <a:r>
              <a:rPr lang="en-US" dirty="0" smtClean="0"/>
              <a:t>refers to the form of communication in which message is transmitted </a:t>
            </a:r>
            <a:r>
              <a:rPr lang="en-US" b="1" dirty="0" smtClean="0">
                <a:solidFill>
                  <a:schemeClr val="tx2"/>
                </a:solidFill>
              </a:rPr>
              <a:t>verbally</a:t>
            </a:r>
            <a:r>
              <a:rPr lang="en-US" dirty="0" smtClean="0"/>
              <a:t>; </a:t>
            </a:r>
          </a:p>
          <a:p>
            <a:r>
              <a:rPr lang="en-US" dirty="0" smtClean="0"/>
              <a:t>i.e.: The communication is done by word of </a:t>
            </a:r>
            <a:r>
              <a:rPr lang="en-US" b="1" dirty="0" smtClean="0">
                <a:solidFill>
                  <a:schemeClr val="tx2"/>
                </a:solidFill>
              </a:rPr>
              <a:t>mouth and a piece of writing.</a:t>
            </a:r>
          </a:p>
          <a:p>
            <a:endParaRPr lang="en-US" dirty="0" smtClean="0">
              <a:latin typeface="Rockwell Extra Bold" pitchFamily="18" charset="0"/>
            </a:endParaRPr>
          </a:p>
          <a:p>
            <a:r>
              <a:rPr lang="en-US" sz="2800" dirty="0" smtClean="0">
                <a:latin typeface="Rockwell Extra Bold" pitchFamily="18" charset="0"/>
              </a:rPr>
              <a:t>Categories of Verbal Communication</a:t>
            </a:r>
            <a:r>
              <a:rPr lang="en-US" sz="2800" dirty="0" smtClean="0"/>
              <a:t>:</a:t>
            </a:r>
          </a:p>
          <a:p>
            <a:pPr>
              <a:lnSpc>
                <a:spcPct val="90000"/>
              </a:lnSpc>
            </a:pPr>
            <a:r>
              <a:rPr lang="en-US" sz="2800" dirty="0" smtClean="0"/>
              <a:t>a) Oral </a:t>
            </a:r>
            <a:r>
              <a:rPr lang="en-US" sz="2800" dirty="0"/>
              <a:t>Communication (Spoken words are </a:t>
            </a:r>
            <a:r>
              <a:rPr lang="en-US" sz="2800" dirty="0" smtClean="0"/>
              <a:t>used).</a:t>
            </a:r>
          </a:p>
          <a:p>
            <a:pPr>
              <a:lnSpc>
                <a:spcPct val="90000"/>
              </a:lnSpc>
            </a:pPr>
            <a:r>
              <a:rPr lang="en-US" sz="2800" dirty="0" smtClean="0"/>
              <a:t>b) Written </a:t>
            </a:r>
            <a:r>
              <a:rPr lang="en-US" sz="2800" dirty="0"/>
              <a:t>Communication </a:t>
            </a:r>
            <a:r>
              <a:rPr lang="en-US" sz="2800" dirty="0" smtClean="0"/>
              <a:t>(written material, written </a:t>
            </a:r>
            <a:r>
              <a:rPr lang="en-US" sz="2800" dirty="0"/>
              <a:t>signs or symbols </a:t>
            </a:r>
            <a:r>
              <a:rPr lang="en-US" sz="2800" dirty="0" smtClean="0"/>
              <a:t>are used).</a:t>
            </a:r>
          </a:p>
          <a:p>
            <a:endParaRPr lang="en-US" sz="2800" dirty="0" smtClean="0"/>
          </a:p>
          <a:p>
            <a:endParaRPr lang="en-US" dirty="0" smtClean="0"/>
          </a:p>
        </p:txBody>
      </p:sp>
      <p:sp>
        <p:nvSpPr>
          <p:cNvPr id="3" name="Subtitle 2"/>
          <p:cNvSpPr txBox="1">
            <a:spLocks/>
          </p:cNvSpPr>
          <p:nvPr/>
        </p:nvSpPr>
        <p:spPr bwMode="auto">
          <a:xfrm>
            <a:off x="838200" y="457200"/>
            <a:ext cx="6934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Monotype Sorts" pitchFamily="2" charset="2"/>
              <a:buChar char="z"/>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Monotype Sorts" pitchFamily="2" charset="2"/>
              <a:buChar char="y"/>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Font typeface="Monotype Sorts" pitchFamily="2" charset="2"/>
              <a:buChar char="x"/>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a:lstStyle>
          <a:p>
            <a:pPr marL="0" indent="0" algn="ctr">
              <a:buNone/>
            </a:pPr>
            <a:r>
              <a:rPr lang="en-US" b="1" dirty="0" smtClean="0">
                <a:latin typeface="Rockwell Extra Bold" pitchFamily="18" charset="0"/>
              </a:rPr>
              <a:t>Verbal Communication</a:t>
            </a:r>
            <a:endParaRPr lang="en-US" dirty="0" smtClean="0">
              <a:latin typeface="Rockwell Extra Bol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228600" y="2209800"/>
            <a:ext cx="8686800" cy="4495800"/>
          </a:xfrm>
        </p:spPr>
        <p:txBody>
          <a:bodyPr/>
          <a:lstStyle/>
          <a:p>
            <a:pPr algn="just"/>
            <a:r>
              <a:rPr lang="en-US" b="1" dirty="0" smtClean="0"/>
              <a:t>Nonverbal communication </a:t>
            </a:r>
            <a:r>
              <a:rPr lang="en-US" dirty="0" smtClean="0"/>
              <a:t>is the </a:t>
            </a:r>
            <a:r>
              <a:rPr lang="en-US" b="1" dirty="0" smtClean="0">
                <a:solidFill>
                  <a:schemeClr val="tx2"/>
                </a:solidFill>
              </a:rPr>
              <a:t>sending or receiving of wordless messages. </a:t>
            </a:r>
          </a:p>
          <a:p>
            <a:pPr algn="just"/>
            <a:r>
              <a:rPr lang="en-US" dirty="0" smtClean="0"/>
              <a:t>We can say that </a:t>
            </a:r>
            <a:r>
              <a:rPr lang="en-US" b="1" u="sng" dirty="0" smtClean="0">
                <a:solidFill>
                  <a:srgbClr val="FF0000"/>
                </a:solidFill>
              </a:rPr>
              <a:t>communication other than oral and written,</a:t>
            </a:r>
            <a:r>
              <a:rPr lang="en-US" dirty="0" smtClean="0"/>
              <a:t> such as </a:t>
            </a:r>
            <a:r>
              <a:rPr lang="en-US" b="1" dirty="0" smtClean="0"/>
              <a:t>gesture</a:t>
            </a:r>
            <a:r>
              <a:rPr lang="en-US" dirty="0" smtClean="0"/>
              <a:t>, </a:t>
            </a:r>
            <a:r>
              <a:rPr lang="en-US" b="1" dirty="0" smtClean="0"/>
              <a:t>body language</a:t>
            </a:r>
            <a:r>
              <a:rPr lang="en-US" dirty="0" smtClean="0"/>
              <a:t>, </a:t>
            </a:r>
            <a:r>
              <a:rPr lang="en-US" b="1" dirty="0" smtClean="0"/>
              <a:t>tone of voice, Sign Language</a:t>
            </a:r>
            <a:r>
              <a:rPr lang="en-US" dirty="0" smtClean="0"/>
              <a:t> is called nonverbal communication.</a:t>
            </a:r>
          </a:p>
          <a:p>
            <a:endParaRPr lang="en-US" dirty="0" smtClean="0"/>
          </a:p>
        </p:txBody>
      </p:sp>
      <p:sp>
        <p:nvSpPr>
          <p:cNvPr id="3" name="Subtitle 6"/>
          <p:cNvSpPr txBox="1">
            <a:spLocks/>
          </p:cNvSpPr>
          <p:nvPr/>
        </p:nvSpPr>
        <p:spPr bwMode="auto">
          <a:xfrm>
            <a:off x="975815" y="1066800"/>
            <a:ext cx="70104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Font typeface="Monotype Sorts" pitchFamily="2" charset="2"/>
              <a:buChar char="z"/>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Monotype Sorts" pitchFamily="2" charset="2"/>
              <a:buChar char="y"/>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Font typeface="Monotype Sorts" pitchFamily="2" charset="2"/>
              <a:buChar char="x"/>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a:lstStyle>
          <a:p>
            <a:pPr marL="0" indent="0" algn="ctr">
              <a:buNone/>
            </a:pPr>
            <a:r>
              <a:rPr lang="en-US" b="1" dirty="0" smtClean="0">
                <a:latin typeface="Rockwell Extra Bold" pitchFamily="18" charset="0"/>
              </a:rPr>
              <a:t>Non-Verbal Communication</a:t>
            </a:r>
            <a:endParaRPr lang="en-US" dirty="0" smtClean="0">
              <a:latin typeface="Rockwell Extra Bold"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09600" y="4572000"/>
            <a:ext cx="3124200" cy="533400"/>
          </a:xfrm>
        </p:spPr>
        <p:txBody>
          <a:bodyPr>
            <a:noAutofit/>
          </a:bodyPr>
          <a:lstStyle/>
          <a:p>
            <a:pPr algn="ctr"/>
            <a:r>
              <a:rPr lang="en-US" sz="2800" b="1" dirty="0" smtClean="0"/>
              <a:t>Sign Language</a:t>
            </a:r>
          </a:p>
        </p:txBody>
      </p:sp>
      <p:pic>
        <p:nvPicPr>
          <p:cNvPr id="28675" name="Picture 4" descr="C:\Users\Home\Desktop\communication\pics\imagesCAV7VKU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914400"/>
            <a:ext cx="4343400" cy="3478213"/>
          </a:xfrm>
          <a:noFill/>
        </p:spPr>
      </p:pic>
      <p:pic>
        <p:nvPicPr>
          <p:cNvPr id="4" name="Picture 2" descr="http://blog.tmcnet.com/blog/tom-keating/images/mr-bean.jp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a:xfrm>
            <a:off x="5705475" y="533400"/>
            <a:ext cx="2381250" cy="3390900"/>
          </a:xfrm>
          <a:prstGeom prst="rect">
            <a:avLst/>
          </a:prstGeom>
        </p:spPr>
      </p:pic>
      <p:sp>
        <p:nvSpPr>
          <p:cNvPr id="5" name="Title 3"/>
          <p:cNvSpPr txBox="1">
            <a:spLocks/>
          </p:cNvSpPr>
          <p:nvPr/>
        </p:nvSpPr>
        <p:spPr>
          <a:xfrm>
            <a:off x="5105400" y="4305300"/>
            <a:ext cx="3581400" cy="685800"/>
          </a:xfrm>
          <a:prstGeom prst="rect">
            <a:avLst/>
          </a:prstGeom>
        </p:spPr>
        <p:txBody>
          <a:bodyPr vert="horz" lIns="91440" tIns="45720" rIns="91440" bIns="45720" rtlCol="0" anchor="ctr">
            <a:normAutofit fontScale="70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smtClean="0"/>
              <a:t>Facial Expressions:</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685800" y="990600"/>
            <a:ext cx="7391400" cy="5029200"/>
          </a:xfrm>
        </p:spPr>
        <p:txBody>
          <a:bodyPr>
            <a:noAutofit/>
          </a:bodyPr>
          <a:lstStyle/>
          <a:p>
            <a:pPr algn="just">
              <a:buFont typeface="Monotype Sorts" pitchFamily="2" charset="2"/>
              <a:buNone/>
            </a:pPr>
            <a:r>
              <a:rPr lang="en-US" sz="2800" b="1" dirty="0" smtClean="0"/>
              <a:t>Nonverbal communication have the following three elements</a:t>
            </a:r>
          </a:p>
          <a:p>
            <a:pPr algn="just">
              <a:buFont typeface="Monotype Sorts" pitchFamily="2" charset="2"/>
              <a:buNone/>
            </a:pPr>
            <a:endParaRPr lang="en-US" sz="2800" dirty="0" smtClean="0"/>
          </a:p>
          <a:p>
            <a:pPr algn="just"/>
            <a:r>
              <a:rPr lang="en-US" sz="2800" b="1" dirty="0" smtClean="0"/>
              <a:t>Appearance Speaker:</a:t>
            </a:r>
            <a:r>
              <a:rPr lang="en-US" sz="2800" dirty="0" smtClean="0"/>
              <a:t> </a:t>
            </a:r>
            <a:r>
              <a:rPr lang="en-US" dirty="0" smtClean="0"/>
              <a:t>clothing, hairstyle, etc.</a:t>
            </a:r>
            <a:r>
              <a:rPr lang="en-US" sz="2800" dirty="0" smtClean="0"/>
              <a:t/>
            </a:r>
            <a:br>
              <a:rPr lang="en-US" sz="2800" dirty="0" smtClean="0"/>
            </a:br>
            <a:r>
              <a:rPr lang="en-US" sz="2800" b="1" dirty="0" smtClean="0"/>
              <a:t>Surrounding: </a:t>
            </a:r>
            <a:r>
              <a:rPr lang="en-US" dirty="0" smtClean="0"/>
              <a:t>room size, lighting, other facilities </a:t>
            </a:r>
            <a:endParaRPr lang="en-US" sz="2800" dirty="0" smtClean="0"/>
          </a:p>
          <a:p>
            <a:pPr algn="just"/>
            <a:r>
              <a:rPr lang="en-US" sz="2800" b="1" dirty="0" smtClean="0"/>
              <a:t>Body Language: </a:t>
            </a:r>
            <a:r>
              <a:rPr lang="en-US" sz="2000" dirty="0" smtClean="0"/>
              <a:t>Facial Expressions, Gestures, etc</a:t>
            </a:r>
            <a:endParaRPr lang="en-US" sz="2800" dirty="0" smtClean="0">
              <a:solidFill>
                <a:srgbClr val="FF0000"/>
              </a:solidFill>
            </a:endParaRPr>
          </a:p>
          <a:p>
            <a:pPr algn="just"/>
            <a:r>
              <a:rPr lang="en-US" sz="2800" b="1" dirty="0" smtClean="0"/>
              <a:t>Sounds: </a:t>
            </a:r>
            <a:r>
              <a:rPr lang="en-US" dirty="0" smtClean="0"/>
              <a:t>Voice Tone / Volume, Speech rate</a:t>
            </a:r>
          </a:p>
          <a:p>
            <a:pPr algn="just"/>
            <a:endParaRPr lang="en-US" sz="28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1254</TotalTime>
  <Words>1175</Words>
  <Application>Microsoft Office PowerPoint</Application>
  <PresentationFormat>On-screen Show (4:3)</PresentationFormat>
  <Paragraphs>114</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Monotype Sorts</vt:lpstr>
      <vt:lpstr>Rockwell Extra Bold</vt:lpstr>
      <vt:lpstr>Times New Roman</vt:lpstr>
      <vt:lpstr>Wingdings</vt:lpstr>
      <vt:lpstr>Clarity</vt:lpstr>
      <vt:lpstr>Communication And Sign Language</vt:lpstr>
      <vt:lpstr>PowerPoint Presentation</vt:lpstr>
      <vt:lpstr>PowerPoint Presentation</vt:lpstr>
      <vt:lpstr>PowerPoint Presentation</vt:lpstr>
      <vt:lpstr>PowerPoint Presentation</vt:lpstr>
      <vt:lpstr>PowerPoint Presentation</vt:lpstr>
      <vt:lpstr>PowerPoint Presentation</vt:lpstr>
      <vt:lpstr>Sign Language</vt:lpstr>
      <vt:lpstr>PowerPoint Presentation</vt:lpstr>
      <vt:lpstr>PowerPoint Presentation</vt:lpstr>
      <vt:lpstr>PowerPoint Presentation</vt:lpstr>
      <vt:lpstr>Sign Language:…</vt:lpstr>
      <vt:lpstr>PowerPoint Presentation</vt:lpstr>
      <vt:lpstr>History:</vt:lpstr>
      <vt:lpstr>History: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Note: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Body Language</dc:title>
  <dc:creator>Kathryn Hansen</dc:creator>
  <cp:lastModifiedBy>zohaib shah</cp:lastModifiedBy>
  <cp:revision>513</cp:revision>
  <dcterms:created xsi:type="dcterms:W3CDTF">2000-04-08T16:46:28Z</dcterms:created>
  <dcterms:modified xsi:type="dcterms:W3CDTF">2019-05-23T05:28:59Z</dcterms:modified>
</cp:coreProperties>
</file>